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97" r:id="rId10"/>
    <p:sldId id="266" r:id="rId11"/>
    <p:sldId id="280" r:id="rId12"/>
    <p:sldId id="281" r:id="rId13"/>
    <p:sldId id="283" r:id="rId14"/>
    <p:sldId id="282" r:id="rId15"/>
    <p:sldId id="284" r:id="rId16"/>
    <p:sldId id="270" r:id="rId17"/>
    <p:sldId id="271" r:id="rId18"/>
    <p:sldId id="272" r:id="rId19"/>
    <p:sldId id="273" r:id="rId20"/>
    <p:sldId id="274" r:id="rId21"/>
    <p:sldId id="288" r:id="rId22"/>
    <p:sldId id="286" r:id="rId23"/>
    <p:sldId id="277" r:id="rId24"/>
    <p:sldId id="298" r:id="rId25"/>
    <p:sldId id="265" r:id="rId26"/>
    <p:sldId id="267" r:id="rId27"/>
    <p:sldId id="268" r:id="rId28"/>
    <p:sldId id="293" r:id="rId29"/>
    <p:sldId id="294" r:id="rId30"/>
    <p:sldId id="289" r:id="rId31"/>
    <p:sldId id="290" r:id="rId32"/>
    <p:sldId id="291" r:id="rId33"/>
    <p:sldId id="292" r:id="rId34"/>
    <p:sldId id="295" r:id="rId35"/>
    <p:sldId id="296" r:id="rId36"/>
    <p:sldId id="276" r:id="rId37"/>
    <p:sldId id="269" r:id="rId38"/>
    <p:sldId id="278" r:id="rId39"/>
    <p:sldId id="27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p:cViewPr varScale="1">
        <p:scale>
          <a:sx n="89" d="100"/>
          <a:sy n="89" d="100"/>
        </p:scale>
        <p:origin x="46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49CC6-A5AF-4AE0-BF40-3DFF0B8ECABA}" type="datetimeFigureOut">
              <a:rPr lang="en-IN" smtClean="0"/>
              <a:t>17-02-2025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DD88F0-CB54-404A-8983-B2F0278CB308}" type="slidenum">
              <a:rPr lang="en-IN" smtClean="0"/>
              <a:t>‹#›</a:t>
            </a:fld>
            <a:endParaRPr lang="en-IN"/>
          </a:p>
        </p:txBody>
      </p:sp>
    </p:spTree>
    <p:extLst>
      <p:ext uri="{BB962C8B-B14F-4D97-AF65-F5344CB8AC3E}">
        <p14:creationId xmlns:p14="http://schemas.microsoft.com/office/powerpoint/2010/main" val="4163210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DD88F0-CB54-404A-8983-B2F0278CB308}" type="slidenum">
              <a:rPr lang="en-IN" smtClean="0"/>
              <a:t>11</a:t>
            </a:fld>
            <a:endParaRPr lang="en-IN"/>
          </a:p>
        </p:txBody>
      </p:sp>
    </p:spTree>
    <p:extLst>
      <p:ext uri="{BB962C8B-B14F-4D97-AF65-F5344CB8AC3E}">
        <p14:creationId xmlns:p14="http://schemas.microsoft.com/office/powerpoint/2010/main" val="2182918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DD88F0-CB54-404A-8983-B2F0278CB308}" type="slidenum">
              <a:rPr lang="en-IN" smtClean="0"/>
              <a:t>12</a:t>
            </a:fld>
            <a:endParaRPr lang="en-IN"/>
          </a:p>
        </p:txBody>
      </p:sp>
    </p:spTree>
    <p:extLst>
      <p:ext uri="{BB962C8B-B14F-4D97-AF65-F5344CB8AC3E}">
        <p14:creationId xmlns:p14="http://schemas.microsoft.com/office/powerpoint/2010/main" val="2813608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DD88F0-CB54-404A-8983-B2F0278CB308}" type="slidenum">
              <a:rPr lang="en-IN" smtClean="0"/>
              <a:t>27</a:t>
            </a:fld>
            <a:endParaRPr lang="en-IN"/>
          </a:p>
        </p:txBody>
      </p:sp>
    </p:spTree>
    <p:extLst>
      <p:ext uri="{BB962C8B-B14F-4D97-AF65-F5344CB8AC3E}">
        <p14:creationId xmlns:p14="http://schemas.microsoft.com/office/powerpoint/2010/main" val="3421340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AF48-6E39-9081-5353-26C0AB3903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3B59FF1-4563-6E71-FCFA-03B419D110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34965A-8DFC-86DF-A70C-80BA3C92BC3E}"/>
              </a:ext>
            </a:extLst>
          </p:cNvPr>
          <p:cNvSpPr>
            <a:spLocks noGrp="1"/>
          </p:cNvSpPr>
          <p:nvPr>
            <p:ph type="dt" sz="half" idx="10"/>
          </p:nvPr>
        </p:nvSpPr>
        <p:spPr/>
        <p:txBody>
          <a:bodyPr/>
          <a:lstStyle/>
          <a:p>
            <a:fld id="{2EA6365C-2892-4415-A190-DD0A74761622}" type="datetime1">
              <a:rPr lang="en-IN" smtClean="0"/>
              <a:t>17-02-2025</a:t>
            </a:fld>
            <a:endParaRPr lang="en-IN"/>
          </a:p>
        </p:txBody>
      </p:sp>
      <p:sp>
        <p:nvSpPr>
          <p:cNvPr id="5" name="Footer Placeholder 4">
            <a:extLst>
              <a:ext uri="{FF2B5EF4-FFF2-40B4-BE49-F238E27FC236}">
                <a16:creationId xmlns:a16="http://schemas.microsoft.com/office/drawing/2014/main" id="{5C9813B6-1F84-CBA5-BCFE-C3C677AB2E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6D583C-F637-A933-B490-E9C737440C4B}"/>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368044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DA67-0DBE-1633-EE83-5D07114001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1B4364C-99D6-DCF2-B9A4-5226821A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311A59-3F66-CC51-FCDC-01F4F236CA3C}"/>
              </a:ext>
            </a:extLst>
          </p:cNvPr>
          <p:cNvSpPr>
            <a:spLocks noGrp="1"/>
          </p:cNvSpPr>
          <p:nvPr>
            <p:ph type="dt" sz="half" idx="10"/>
          </p:nvPr>
        </p:nvSpPr>
        <p:spPr/>
        <p:txBody>
          <a:bodyPr/>
          <a:lstStyle/>
          <a:p>
            <a:fld id="{27E73E00-0468-4385-A783-BD1D6FC8209F}" type="datetime1">
              <a:rPr lang="en-IN" smtClean="0"/>
              <a:t>17-02-2025</a:t>
            </a:fld>
            <a:endParaRPr lang="en-IN"/>
          </a:p>
        </p:txBody>
      </p:sp>
      <p:sp>
        <p:nvSpPr>
          <p:cNvPr id="5" name="Footer Placeholder 4">
            <a:extLst>
              <a:ext uri="{FF2B5EF4-FFF2-40B4-BE49-F238E27FC236}">
                <a16:creationId xmlns:a16="http://schemas.microsoft.com/office/drawing/2014/main" id="{F4936763-23E0-1035-7519-023DCEC97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606092-BE24-4C23-F757-10965FFFD778}"/>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379399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C2B16C-7E2D-FDFB-CB8C-5F63C51D14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E618D8-1419-6C19-D8A3-FB02DE8E47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CD84CC-F2B6-667F-18C6-EFC6F8063D6F}"/>
              </a:ext>
            </a:extLst>
          </p:cNvPr>
          <p:cNvSpPr>
            <a:spLocks noGrp="1"/>
          </p:cNvSpPr>
          <p:nvPr>
            <p:ph type="dt" sz="half" idx="10"/>
          </p:nvPr>
        </p:nvSpPr>
        <p:spPr/>
        <p:txBody>
          <a:bodyPr/>
          <a:lstStyle/>
          <a:p>
            <a:fld id="{4221EE9C-C73F-4E89-9E43-63A36B0DCEBE}" type="datetime1">
              <a:rPr lang="en-IN" smtClean="0"/>
              <a:t>17-02-2025</a:t>
            </a:fld>
            <a:endParaRPr lang="en-IN"/>
          </a:p>
        </p:txBody>
      </p:sp>
      <p:sp>
        <p:nvSpPr>
          <p:cNvPr id="5" name="Footer Placeholder 4">
            <a:extLst>
              <a:ext uri="{FF2B5EF4-FFF2-40B4-BE49-F238E27FC236}">
                <a16:creationId xmlns:a16="http://schemas.microsoft.com/office/drawing/2014/main" id="{5CF3DF80-B261-31DB-8AE6-08B06A818A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512C40-0227-B2C9-16B2-40C92A476421}"/>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4076710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35BD-8A83-E033-8D49-0481B7132A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4FEC03-B7EC-9015-84C2-225A9DB16C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8ABEF7-33ED-BC5B-87FC-AAE09DE5D349}"/>
              </a:ext>
            </a:extLst>
          </p:cNvPr>
          <p:cNvSpPr>
            <a:spLocks noGrp="1"/>
          </p:cNvSpPr>
          <p:nvPr>
            <p:ph type="dt" sz="half" idx="10"/>
          </p:nvPr>
        </p:nvSpPr>
        <p:spPr/>
        <p:txBody>
          <a:bodyPr/>
          <a:lstStyle/>
          <a:p>
            <a:fld id="{9A09E3FC-E399-471C-AE9A-C0F0DA37053C}" type="datetime1">
              <a:rPr lang="en-IN" smtClean="0"/>
              <a:t>17-02-2025</a:t>
            </a:fld>
            <a:endParaRPr lang="en-IN"/>
          </a:p>
        </p:txBody>
      </p:sp>
      <p:sp>
        <p:nvSpPr>
          <p:cNvPr id="5" name="Footer Placeholder 4">
            <a:extLst>
              <a:ext uri="{FF2B5EF4-FFF2-40B4-BE49-F238E27FC236}">
                <a16:creationId xmlns:a16="http://schemas.microsoft.com/office/drawing/2014/main" id="{BE04C953-6502-186E-3544-D4350A229B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B7B347-FD5C-984C-0320-7C59C6409C49}"/>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667278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979B-7BE3-1EAC-7777-8664284629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1F37CD-E0F6-1462-248D-1D674C9BA0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BE03F7-143A-B805-DF2D-3DC8B335CE98}"/>
              </a:ext>
            </a:extLst>
          </p:cNvPr>
          <p:cNvSpPr>
            <a:spLocks noGrp="1"/>
          </p:cNvSpPr>
          <p:nvPr>
            <p:ph type="dt" sz="half" idx="10"/>
          </p:nvPr>
        </p:nvSpPr>
        <p:spPr/>
        <p:txBody>
          <a:bodyPr/>
          <a:lstStyle/>
          <a:p>
            <a:fld id="{5361D658-84E0-4EF4-AE67-D72CE1AD59C9}" type="datetime1">
              <a:rPr lang="en-IN" smtClean="0"/>
              <a:t>17-02-2025</a:t>
            </a:fld>
            <a:endParaRPr lang="en-IN"/>
          </a:p>
        </p:txBody>
      </p:sp>
      <p:sp>
        <p:nvSpPr>
          <p:cNvPr id="5" name="Footer Placeholder 4">
            <a:extLst>
              <a:ext uri="{FF2B5EF4-FFF2-40B4-BE49-F238E27FC236}">
                <a16:creationId xmlns:a16="http://schemas.microsoft.com/office/drawing/2014/main" id="{A6AE8263-2646-8E5A-961B-76FD9AC76F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D9A5694-8F8E-4C26-7FF5-B0B913DFC5FB}"/>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113347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A8C3-1552-6739-8046-A0DE945A6A8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311549C-6786-E22B-D130-F18E71BD7C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31F0C46-3871-E671-88FA-48ADF79416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0672B70-FEB9-D856-6207-A1D85AEA23C1}"/>
              </a:ext>
            </a:extLst>
          </p:cNvPr>
          <p:cNvSpPr>
            <a:spLocks noGrp="1"/>
          </p:cNvSpPr>
          <p:nvPr>
            <p:ph type="dt" sz="half" idx="10"/>
          </p:nvPr>
        </p:nvSpPr>
        <p:spPr/>
        <p:txBody>
          <a:bodyPr/>
          <a:lstStyle/>
          <a:p>
            <a:fld id="{96DB3D55-C330-4D9A-8D4F-1319E91CEDBB}" type="datetime1">
              <a:rPr lang="en-IN" smtClean="0"/>
              <a:t>17-02-2025</a:t>
            </a:fld>
            <a:endParaRPr lang="en-IN"/>
          </a:p>
        </p:txBody>
      </p:sp>
      <p:sp>
        <p:nvSpPr>
          <p:cNvPr id="6" name="Footer Placeholder 5">
            <a:extLst>
              <a:ext uri="{FF2B5EF4-FFF2-40B4-BE49-F238E27FC236}">
                <a16:creationId xmlns:a16="http://schemas.microsoft.com/office/drawing/2014/main" id="{78516589-BF70-057D-6FE7-761B1E01D7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D19DC7-5975-07A0-882E-6366735593F6}"/>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1357289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7F4AB-2230-A42E-CC23-9D3ABEE06C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C70770-F93A-8AB6-6EE8-C5F5576CFB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CA9648-7D3E-C6F8-C180-B4EBEB95BC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2E0A3C-FAC1-3133-AF88-C311226365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E485A-CF04-8386-CB78-A9081DC317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9CEA5E-D268-9DCF-30C7-DAE47BD963F3}"/>
              </a:ext>
            </a:extLst>
          </p:cNvPr>
          <p:cNvSpPr>
            <a:spLocks noGrp="1"/>
          </p:cNvSpPr>
          <p:nvPr>
            <p:ph type="dt" sz="half" idx="10"/>
          </p:nvPr>
        </p:nvSpPr>
        <p:spPr/>
        <p:txBody>
          <a:bodyPr/>
          <a:lstStyle/>
          <a:p>
            <a:fld id="{DF6DC7C3-F96F-4135-8FC1-298DC185F461}" type="datetime1">
              <a:rPr lang="en-IN" smtClean="0"/>
              <a:t>17-02-2025</a:t>
            </a:fld>
            <a:endParaRPr lang="en-IN"/>
          </a:p>
        </p:txBody>
      </p:sp>
      <p:sp>
        <p:nvSpPr>
          <p:cNvPr id="8" name="Footer Placeholder 7">
            <a:extLst>
              <a:ext uri="{FF2B5EF4-FFF2-40B4-BE49-F238E27FC236}">
                <a16:creationId xmlns:a16="http://schemas.microsoft.com/office/drawing/2014/main" id="{B66CE7BE-9236-408B-8B54-7221D518983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C62AB6-FDBE-5B66-BBEE-F078FEF285F3}"/>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2775268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95F0-468F-996B-377E-7FEA3E1F61E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B8EC3D2-F9BA-D451-9E7A-A841B4FD4BFE}"/>
              </a:ext>
            </a:extLst>
          </p:cNvPr>
          <p:cNvSpPr>
            <a:spLocks noGrp="1"/>
          </p:cNvSpPr>
          <p:nvPr>
            <p:ph type="dt" sz="half" idx="10"/>
          </p:nvPr>
        </p:nvSpPr>
        <p:spPr/>
        <p:txBody>
          <a:bodyPr/>
          <a:lstStyle/>
          <a:p>
            <a:fld id="{052073AB-48E6-4944-8CB6-D98964542D0F}" type="datetime1">
              <a:rPr lang="en-IN" smtClean="0"/>
              <a:t>17-02-2025</a:t>
            </a:fld>
            <a:endParaRPr lang="en-IN"/>
          </a:p>
        </p:txBody>
      </p:sp>
      <p:sp>
        <p:nvSpPr>
          <p:cNvPr id="4" name="Footer Placeholder 3">
            <a:extLst>
              <a:ext uri="{FF2B5EF4-FFF2-40B4-BE49-F238E27FC236}">
                <a16:creationId xmlns:a16="http://schemas.microsoft.com/office/drawing/2014/main" id="{6DD39A89-EF85-1A94-22BC-B0635BBFD9D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66FF5CA-DAFC-9327-FE39-417077133DE4}"/>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3282233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95DFB-1A71-70D6-6C7C-C38B8BB97664}"/>
              </a:ext>
            </a:extLst>
          </p:cNvPr>
          <p:cNvSpPr>
            <a:spLocks noGrp="1"/>
          </p:cNvSpPr>
          <p:nvPr>
            <p:ph type="dt" sz="half" idx="10"/>
          </p:nvPr>
        </p:nvSpPr>
        <p:spPr/>
        <p:txBody>
          <a:bodyPr/>
          <a:lstStyle/>
          <a:p>
            <a:fld id="{F1D39FBB-A55B-4099-A41A-29372BC771ED}" type="datetime1">
              <a:rPr lang="en-IN" smtClean="0"/>
              <a:t>17-02-2025</a:t>
            </a:fld>
            <a:endParaRPr lang="en-IN"/>
          </a:p>
        </p:txBody>
      </p:sp>
      <p:sp>
        <p:nvSpPr>
          <p:cNvPr id="3" name="Footer Placeholder 2">
            <a:extLst>
              <a:ext uri="{FF2B5EF4-FFF2-40B4-BE49-F238E27FC236}">
                <a16:creationId xmlns:a16="http://schemas.microsoft.com/office/drawing/2014/main" id="{C5272ECC-D109-6FB5-465B-5663CA0F72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F9E4FB2-8A0C-79BC-8E27-60A088D24A9F}"/>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1362680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959A-5CCE-F401-E725-4F4F98C28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77FD0B-19F1-F4F3-F3DC-4C3510D69F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927656-0A3B-6BD4-41CB-66C754583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EAAC1-FF07-36CF-1384-1F3173C359EA}"/>
              </a:ext>
            </a:extLst>
          </p:cNvPr>
          <p:cNvSpPr>
            <a:spLocks noGrp="1"/>
          </p:cNvSpPr>
          <p:nvPr>
            <p:ph type="dt" sz="half" idx="10"/>
          </p:nvPr>
        </p:nvSpPr>
        <p:spPr/>
        <p:txBody>
          <a:bodyPr/>
          <a:lstStyle/>
          <a:p>
            <a:fld id="{C7D64097-3E45-472D-B0FF-B9919DB3D13F}" type="datetime1">
              <a:rPr lang="en-IN" smtClean="0"/>
              <a:t>17-02-2025</a:t>
            </a:fld>
            <a:endParaRPr lang="en-IN"/>
          </a:p>
        </p:txBody>
      </p:sp>
      <p:sp>
        <p:nvSpPr>
          <p:cNvPr id="6" name="Footer Placeholder 5">
            <a:extLst>
              <a:ext uri="{FF2B5EF4-FFF2-40B4-BE49-F238E27FC236}">
                <a16:creationId xmlns:a16="http://schemas.microsoft.com/office/drawing/2014/main" id="{881573D0-BFAE-58FE-D1AD-FD53A0EDA6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C1F8A6-34C3-A808-347B-86C4B480AEDC}"/>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148556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6AD6-5E27-34AF-0889-83DDB382E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8FA99D-CA45-EF06-66D3-28C10A2A89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65A1CAF-59AB-14C5-ACA5-55DC6FEF0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5AC5BE-CCE8-1E73-560A-B9CCD5A237F3}"/>
              </a:ext>
            </a:extLst>
          </p:cNvPr>
          <p:cNvSpPr>
            <a:spLocks noGrp="1"/>
          </p:cNvSpPr>
          <p:nvPr>
            <p:ph type="dt" sz="half" idx="10"/>
          </p:nvPr>
        </p:nvSpPr>
        <p:spPr/>
        <p:txBody>
          <a:bodyPr/>
          <a:lstStyle/>
          <a:p>
            <a:fld id="{576F50AF-038E-4C05-8084-4483BAEECDCD}" type="datetime1">
              <a:rPr lang="en-IN" smtClean="0"/>
              <a:t>17-02-2025</a:t>
            </a:fld>
            <a:endParaRPr lang="en-IN"/>
          </a:p>
        </p:txBody>
      </p:sp>
      <p:sp>
        <p:nvSpPr>
          <p:cNvPr id="6" name="Footer Placeholder 5">
            <a:extLst>
              <a:ext uri="{FF2B5EF4-FFF2-40B4-BE49-F238E27FC236}">
                <a16:creationId xmlns:a16="http://schemas.microsoft.com/office/drawing/2014/main" id="{F9AE3647-CB19-4EC7-16A3-4B408D50F7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D17389-2916-9191-C0C6-FEE514701F18}"/>
              </a:ext>
            </a:extLst>
          </p:cNvPr>
          <p:cNvSpPr>
            <a:spLocks noGrp="1"/>
          </p:cNvSpPr>
          <p:nvPr>
            <p:ph type="sldNum" sz="quarter" idx="12"/>
          </p:nvPr>
        </p:nvSpPr>
        <p:spPr/>
        <p:txBody>
          <a:bodyPr/>
          <a:lstStyle/>
          <a:p>
            <a:fld id="{DFEA449A-0298-47C6-80B1-8703D7984B9E}" type="slidenum">
              <a:rPr lang="en-IN" smtClean="0"/>
              <a:t>‹#›</a:t>
            </a:fld>
            <a:endParaRPr lang="en-IN"/>
          </a:p>
        </p:txBody>
      </p:sp>
    </p:spTree>
    <p:extLst>
      <p:ext uri="{BB962C8B-B14F-4D97-AF65-F5344CB8AC3E}">
        <p14:creationId xmlns:p14="http://schemas.microsoft.com/office/powerpoint/2010/main" val="3404218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D28DC-A41E-4216-8F7C-F4B03E47C3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41505A-25F1-0A01-5FAA-76868EA4B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803DD3-ED09-856B-D272-F643037B6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A4730-4E76-4A0A-9C86-89C7E604FECF}" type="datetime1">
              <a:rPr lang="en-IN" smtClean="0"/>
              <a:t>17-02-2025</a:t>
            </a:fld>
            <a:endParaRPr lang="en-IN"/>
          </a:p>
        </p:txBody>
      </p:sp>
      <p:sp>
        <p:nvSpPr>
          <p:cNvPr id="5" name="Footer Placeholder 4">
            <a:extLst>
              <a:ext uri="{FF2B5EF4-FFF2-40B4-BE49-F238E27FC236}">
                <a16:creationId xmlns:a16="http://schemas.microsoft.com/office/drawing/2014/main" id="{0B6AE78C-BD6D-A60B-3139-A1E0971BE8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CCF72F-A7C0-7E0E-E575-1988EDD6B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A449A-0298-47C6-80B1-8703D7984B9E}" type="slidenum">
              <a:rPr lang="en-IN" smtClean="0"/>
              <a:t>‹#›</a:t>
            </a:fld>
            <a:endParaRPr lang="en-IN"/>
          </a:p>
        </p:txBody>
      </p:sp>
    </p:spTree>
    <p:extLst>
      <p:ext uri="{BB962C8B-B14F-4D97-AF65-F5344CB8AC3E}">
        <p14:creationId xmlns:p14="http://schemas.microsoft.com/office/powerpoint/2010/main" val="33213959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bin"/><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15B2-C9AB-BE7F-53C3-F02EEE3667ED}"/>
              </a:ext>
            </a:extLst>
          </p:cNvPr>
          <p:cNvSpPr>
            <a:spLocks noGrp="1"/>
          </p:cNvSpPr>
          <p:nvPr>
            <p:ph type="ctrTitle"/>
          </p:nvPr>
        </p:nvSpPr>
        <p:spPr>
          <a:xfrm>
            <a:off x="49249" y="868362"/>
            <a:ext cx="12093502" cy="2387600"/>
          </a:xfrm>
        </p:spPr>
        <p:txBody>
          <a:bodyPr>
            <a:normAutofit fontScale="90000"/>
          </a:bodyPr>
          <a:lstStyle/>
          <a:p>
            <a:r>
              <a:rPr lang="en-US" sz="6000" b="1" dirty="0">
                <a:latin typeface="Times New Roman" panose="02020603050405020304" pitchFamily="18" charset="0"/>
                <a:cs typeface="Times New Roman" panose="02020603050405020304" pitchFamily="18" charset="0"/>
              </a:rPr>
              <a:t>Implementation of a Real-Time Score management System through Umpire signal Recognition </a:t>
            </a:r>
            <a:endParaRPr lang="en-IN" b="1" dirty="0">
              <a:latin typeface="Times New Roman" panose="02020603050405020304" pitchFamily="18" charset="0"/>
              <a:cs typeface="Times New Roman" panose="02020603050405020304" pitchFamily="18" charset="0"/>
            </a:endParaRPr>
          </a:p>
        </p:txBody>
      </p:sp>
      <p:sp>
        <p:nvSpPr>
          <p:cNvPr id="9" name="Google Shape;97;p1">
            <a:extLst>
              <a:ext uri="{FF2B5EF4-FFF2-40B4-BE49-F238E27FC236}">
                <a16:creationId xmlns:a16="http://schemas.microsoft.com/office/drawing/2014/main" id="{DF7BBE46-8304-9F2C-0B0B-28E170469F68}"/>
              </a:ext>
            </a:extLst>
          </p:cNvPr>
          <p:cNvSpPr txBox="1"/>
          <p:nvPr/>
        </p:nvSpPr>
        <p:spPr>
          <a:xfrm>
            <a:off x="7702137" y="5188852"/>
            <a:ext cx="4906297" cy="92328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1800"/>
              <a:buFont typeface="Times New Roman"/>
              <a:buNone/>
            </a:pPr>
            <a:r>
              <a:rPr lang="en-US" sz="1800" b="1" i="0" u="none" strike="noStrike" cap="none" dirty="0">
                <a:solidFill>
                  <a:schemeClr val="dk1"/>
                </a:solidFill>
                <a:latin typeface="Times New Roman"/>
                <a:ea typeface="Times New Roman"/>
                <a:cs typeface="Times New Roman"/>
                <a:sym typeface="Times New Roman"/>
              </a:rPr>
              <a:t>Pragadheesh Adhityan V S </a:t>
            </a:r>
            <a:r>
              <a:rPr lang="en-US" sz="1800" b="1" dirty="0">
                <a:solidFill>
                  <a:schemeClr val="dk1"/>
                </a:solidFill>
                <a:latin typeface="Times New Roman"/>
                <a:ea typeface="Times New Roman"/>
                <a:cs typeface="Times New Roman"/>
                <a:sym typeface="Times New Roman"/>
              </a:rPr>
              <a:t>(21BEC109)</a:t>
            </a:r>
            <a:endParaRPr lang="en-US" sz="1800" b="1" i="0" u="none" strike="noStrike" cap="none" dirty="0">
              <a:solidFill>
                <a:schemeClr val="dk1"/>
              </a:solidFill>
              <a:latin typeface="Times New Roman"/>
              <a:ea typeface="Times New Roman"/>
              <a:cs typeface="Times New Roman"/>
              <a:sym typeface="Times New Roman"/>
            </a:endParaRPr>
          </a:p>
          <a:p>
            <a:pPr marL="0" marR="0" lvl="0" indent="0" rtl="0">
              <a:lnSpc>
                <a:spcPct val="100000"/>
              </a:lnSpc>
              <a:spcBef>
                <a:spcPts val="0"/>
              </a:spcBef>
              <a:spcAft>
                <a:spcPts val="0"/>
              </a:spcAft>
              <a:buClr>
                <a:schemeClr val="dk1"/>
              </a:buClr>
              <a:buSzPts val="1800"/>
              <a:buFont typeface="Times New Roman"/>
              <a:buNone/>
            </a:pPr>
            <a:r>
              <a:rPr lang="en-US" sz="1800" b="1" dirty="0">
                <a:solidFill>
                  <a:schemeClr val="dk1"/>
                </a:solidFill>
                <a:latin typeface="Times New Roman"/>
                <a:ea typeface="Times New Roman"/>
                <a:cs typeface="Times New Roman"/>
                <a:sym typeface="Times New Roman"/>
              </a:rPr>
              <a:t>Sree Veerabagu E (21BEC115)</a:t>
            </a:r>
          </a:p>
          <a:p>
            <a:pPr marL="0" marR="0" lvl="0" indent="0" rtl="0">
              <a:lnSpc>
                <a:spcPct val="100000"/>
              </a:lnSpc>
              <a:spcBef>
                <a:spcPts val="0"/>
              </a:spcBef>
              <a:spcAft>
                <a:spcPts val="0"/>
              </a:spcAft>
              <a:buClr>
                <a:schemeClr val="dk1"/>
              </a:buClr>
              <a:buSzPts val="1800"/>
              <a:buFont typeface="Times New Roman"/>
              <a:buNone/>
            </a:pPr>
            <a:r>
              <a:rPr lang="en-US" sz="1800" b="1" dirty="0">
                <a:solidFill>
                  <a:schemeClr val="dk1"/>
                </a:solidFill>
                <a:latin typeface="Times New Roman"/>
                <a:ea typeface="Times New Roman"/>
                <a:cs typeface="Times New Roman"/>
                <a:sym typeface="Times New Roman"/>
              </a:rPr>
              <a:t>IV – ECE  B</a:t>
            </a:r>
            <a:endParaRPr lang="en-US" sz="1800" b="1" i="0" u="none" strike="noStrike" cap="none" dirty="0">
              <a:solidFill>
                <a:schemeClr val="dk1"/>
              </a:solidFill>
              <a:latin typeface="Times New Roman"/>
              <a:ea typeface="Times New Roman"/>
              <a:cs typeface="Times New Roman"/>
              <a:sym typeface="Times New Roman"/>
            </a:endParaRPr>
          </a:p>
        </p:txBody>
      </p:sp>
      <p:sp>
        <p:nvSpPr>
          <p:cNvPr id="10" name="Google Shape;97;p1">
            <a:extLst>
              <a:ext uri="{FF2B5EF4-FFF2-40B4-BE49-F238E27FC236}">
                <a16:creationId xmlns:a16="http://schemas.microsoft.com/office/drawing/2014/main" id="{E77B9425-976C-41D0-901C-F39498FAA1B3}"/>
              </a:ext>
            </a:extLst>
          </p:cNvPr>
          <p:cNvSpPr txBox="1"/>
          <p:nvPr/>
        </p:nvSpPr>
        <p:spPr>
          <a:xfrm>
            <a:off x="308266" y="5188852"/>
            <a:ext cx="3752411" cy="1200288"/>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1800"/>
              <a:buFont typeface="Times New Roman"/>
              <a:buNone/>
            </a:pPr>
            <a:r>
              <a:rPr lang="en-US" sz="1800" b="1" i="0" u="none" strike="noStrike" cap="none" dirty="0">
                <a:solidFill>
                  <a:schemeClr val="dk1"/>
                </a:solidFill>
                <a:latin typeface="Times New Roman"/>
                <a:ea typeface="Times New Roman"/>
                <a:cs typeface="Times New Roman"/>
                <a:sym typeface="Times New Roman"/>
              </a:rPr>
              <a:t>GUIDED BY,</a:t>
            </a:r>
          </a:p>
          <a:p>
            <a:pPr marL="0" marR="0" lvl="0" indent="0" rtl="0">
              <a:lnSpc>
                <a:spcPct val="100000"/>
              </a:lnSpc>
              <a:spcBef>
                <a:spcPts val="0"/>
              </a:spcBef>
              <a:spcAft>
                <a:spcPts val="0"/>
              </a:spcAft>
              <a:buClr>
                <a:schemeClr val="dk1"/>
              </a:buClr>
              <a:buSzPts val="1800"/>
              <a:buFont typeface="Times New Roman"/>
              <a:buNone/>
            </a:pPr>
            <a:r>
              <a:rPr lang="en-US" sz="1800" b="1" dirty="0">
                <a:latin typeface="Times New Roman" panose="02020603050405020304" pitchFamily="18" charset="0"/>
                <a:cs typeface="Times New Roman" panose="02020603050405020304" pitchFamily="18" charset="0"/>
              </a:rPr>
              <a:t>Mrs.G.Shobana,</a:t>
            </a:r>
          </a:p>
          <a:p>
            <a:pPr marL="0" marR="0" lvl="0" indent="0" rtl="0">
              <a:lnSpc>
                <a:spcPct val="100000"/>
              </a:lnSpc>
              <a:spcBef>
                <a:spcPts val="0"/>
              </a:spcBef>
              <a:spcAft>
                <a:spcPts val="0"/>
              </a:spcAft>
              <a:buClr>
                <a:schemeClr val="dk1"/>
              </a:buClr>
              <a:buSzPts val="1800"/>
              <a:buFont typeface="Times New Roman"/>
              <a:buNone/>
            </a:pPr>
            <a:r>
              <a:rPr lang="en-US" sz="1800" b="1" dirty="0">
                <a:latin typeface="Times New Roman" panose="02020603050405020304" pitchFamily="18" charset="0"/>
                <a:cs typeface="Times New Roman" panose="02020603050405020304" pitchFamily="18" charset="0"/>
              </a:rPr>
              <a:t>Assistant Professor, ECE</a:t>
            </a:r>
            <a:endParaRPr lang="en-US" sz="18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marR="0" lvl="0" indent="0" rtl="0">
              <a:lnSpc>
                <a:spcPct val="100000"/>
              </a:lnSpc>
              <a:spcBef>
                <a:spcPts val="0"/>
              </a:spcBef>
              <a:spcAft>
                <a:spcPts val="0"/>
              </a:spcAft>
              <a:buClr>
                <a:schemeClr val="dk1"/>
              </a:buClr>
              <a:buSzPts val="1800"/>
              <a:buFont typeface="Times New Roman"/>
              <a:buNone/>
            </a:pPr>
            <a:endParaRPr lang="en-US" sz="1800" b="1"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54505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85402-2514-00B1-21BF-9AD693203E59}"/>
              </a:ext>
            </a:extLst>
          </p:cNvPr>
          <p:cNvSpPr>
            <a:spLocks noGrp="1"/>
          </p:cNvSpPr>
          <p:nvPr>
            <p:ph type="title"/>
          </p:nvPr>
        </p:nvSpPr>
        <p:spPr/>
        <p:txBody>
          <a:bodyPr/>
          <a:lstStyle/>
          <a:p>
            <a:r>
              <a:rPr lang="en-US" sz="4400" b="1" dirty="0">
                <a:latin typeface="Times New Roman" panose="02020603050405020304" pitchFamily="18" charset="0"/>
                <a:ea typeface="Tahoma" panose="020B0604030504040204" pitchFamily="34" charset="0"/>
                <a:cs typeface="Times New Roman" panose="02020603050405020304" pitchFamily="18" charset="0"/>
              </a:rPr>
              <a:t>Flow Diagram:</a:t>
            </a:r>
            <a:br>
              <a:rPr lang="en-US" sz="4400" b="1" i="0" u="none" strike="noStrike" cap="none"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br>
            <a:endParaRPr lang="en-IN" dirty="0"/>
          </a:p>
        </p:txBody>
      </p:sp>
      <p:pic>
        <p:nvPicPr>
          <p:cNvPr id="3" name="Picture 2">
            <a:extLst>
              <a:ext uri="{FF2B5EF4-FFF2-40B4-BE49-F238E27FC236}">
                <a16:creationId xmlns:a16="http://schemas.microsoft.com/office/drawing/2014/main" id="{CC1865DD-2029-2F73-4965-9D5EC97306D3}"/>
              </a:ext>
            </a:extLst>
          </p:cNvPr>
          <p:cNvPicPr>
            <a:picLocks noChangeAspect="1"/>
          </p:cNvPicPr>
          <p:nvPr/>
        </p:nvPicPr>
        <p:blipFill>
          <a:blip r:embed="rId2"/>
          <a:stretch>
            <a:fillRect/>
          </a:stretch>
        </p:blipFill>
        <p:spPr>
          <a:xfrm>
            <a:off x="2167509" y="1163576"/>
            <a:ext cx="6973888" cy="5329299"/>
          </a:xfrm>
          <a:prstGeom prst="rect">
            <a:avLst/>
          </a:prstGeom>
        </p:spPr>
      </p:pic>
      <p:sp>
        <p:nvSpPr>
          <p:cNvPr id="4" name="Date Placeholder 3">
            <a:extLst>
              <a:ext uri="{FF2B5EF4-FFF2-40B4-BE49-F238E27FC236}">
                <a16:creationId xmlns:a16="http://schemas.microsoft.com/office/drawing/2014/main" id="{E85EFC82-9BDE-F559-4118-2AA8BD7FB3DC}"/>
              </a:ext>
            </a:extLst>
          </p:cNvPr>
          <p:cNvSpPr>
            <a:spLocks noGrp="1"/>
          </p:cNvSpPr>
          <p:nvPr>
            <p:ph type="dt" sz="half" idx="10"/>
          </p:nvPr>
        </p:nvSpPr>
        <p:spPr/>
        <p:txBody>
          <a:bodyPr/>
          <a:lstStyle/>
          <a:p>
            <a:fld id="{94301037-22DF-49B4-9A0D-C1A06F0C92E2}" type="datetime1">
              <a:rPr lang="en-IN" smtClean="0"/>
              <a:t>17-02-2025</a:t>
            </a:fld>
            <a:endParaRPr lang="en-IN"/>
          </a:p>
        </p:txBody>
      </p:sp>
      <p:sp>
        <p:nvSpPr>
          <p:cNvPr id="5" name="Slide Number Placeholder 4">
            <a:extLst>
              <a:ext uri="{FF2B5EF4-FFF2-40B4-BE49-F238E27FC236}">
                <a16:creationId xmlns:a16="http://schemas.microsoft.com/office/drawing/2014/main" id="{D2C535BB-4C4B-78AE-3FB0-761F15C69FF1}"/>
              </a:ext>
            </a:extLst>
          </p:cNvPr>
          <p:cNvSpPr>
            <a:spLocks noGrp="1"/>
          </p:cNvSpPr>
          <p:nvPr>
            <p:ph type="sldNum" sz="quarter" idx="12"/>
          </p:nvPr>
        </p:nvSpPr>
        <p:spPr/>
        <p:txBody>
          <a:bodyPr/>
          <a:lstStyle/>
          <a:p>
            <a:fld id="{DFEA449A-0298-47C6-80B1-8703D7984B9E}" type="slidenum">
              <a:rPr lang="en-IN" smtClean="0"/>
              <a:t>10</a:t>
            </a:fld>
            <a:endParaRPr lang="en-IN"/>
          </a:p>
        </p:txBody>
      </p:sp>
    </p:spTree>
    <p:extLst>
      <p:ext uri="{BB962C8B-B14F-4D97-AF65-F5344CB8AC3E}">
        <p14:creationId xmlns:p14="http://schemas.microsoft.com/office/powerpoint/2010/main" val="3315385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F3F9-D535-8FDF-47F7-A22E1652AA26}"/>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YOLOv8:</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9E2353D-80E3-496A-F0BC-1606AE1FD9C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YOLOv8 model is used for detection of Umpire within the frame </a:t>
            </a:r>
          </a:p>
          <a:p>
            <a:pPr algn="just"/>
            <a:r>
              <a:rPr lang="en-US" dirty="0">
                <a:latin typeface="Times New Roman" panose="02020603050405020304" pitchFamily="18" charset="0"/>
                <a:cs typeface="Times New Roman" panose="02020603050405020304" pitchFamily="18" charset="0"/>
              </a:rPr>
              <a:t>It will be acting as a classifier if the Umpire is detected then the frame is processed with MediaPipe framework for classification of the signal</a:t>
            </a:r>
          </a:p>
          <a:p>
            <a:pPr algn="just"/>
            <a:r>
              <a:rPr lang="en-US" dirty="0">
                <a:latin typeface="Times New Roman" panose="02020603050405020304" pitchFamily="18" charset="0"/>
                <a:cs typeface="Times New Roman" panose="02020603050405020304" pitchFamily="18" charset="0"/>
              </a:rPr>
              <a:t>If the umpire frame is not detected then the frame will be checked for running action, if found will go through that calculation else the frame is discarded</a:t>
            </a:r>
          </a:p>
          <a:p>
            <a:pPr algn="just"/>
            <a:r>
              <a:rPr lang="en-US" dirty="0">
                <a:latin typeface="Times New Roman" panose="02020603050405020304" pitchFamily="18" charset="0"/>
                <a:cs typeface="Times New Roman" panose="02020603050405020304" pitchFamily="18" charset="0"/>
              </a:rPr>
              <a:t>The model is trained with </a:t>
            </a:r>
            <a:r>
              <a:rPr lang="en-US" b="1" dirty="0">
                <a:latin typeface="Times New Roman" panose="02020603050405020304" pitchFamily="18" charset="0"/>
                <a:cs typeface="Times New Roman" panose="02020603050405020304" pitchFamily="18" charset="0"/>
              </a:rPr>
              <a:t>528 images </a:t>
            </a:r>
            <a:r>
              <a:rPr lang="en-US" dirty="0">
                <a:latin typeface="Times New Roman" panose="02020603050405020304" pitchFamily="18" charset="0"/>
                <a:cs typeface="Times New Roman" panose="02020603050405020304" pitchFamily="18" charset="0"/>
              </a:rPr>
              <a:t>with umpire and non umpire class</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B6EFB1E-C85F-A361-B1A5-9570696A99E4}"/>
              </a:ext>
            </a:extLst>
          </p:cNvPr>
          <p:cNvSpPr>
            <a:spLocks noGrp="1"/>
          </p:cNvSpPr>
          <p:nvPr>
            <p:ph type="dt" sz="half" idx="10"/>
          </p:nvPr>
        </p:nvSpPr>
        <p:spPr/>
        <p:txBody>
          <a:bodyPr/>
          <a:lstStyle/>
          <a:p>
            <a:fld id="{E6D80472-7B46-491C-808F-304403919D1D}" type="datetime1">
              <a:rPr lang="en-IN" smtClean="0"/>
              <a:t>17-02-2025</a:t>
            </a:fld>
            <a:endParaRPr lang="en-IN"/>
          </a:p>
        </p:txBody>
      </p:sp>
      <p:sp>
        <p:nvSpPr>
          <p:cNvPr id="5" name="Slide Number Placeholder 4">
            <a:extLst>
              <a:ext uri="{FF2B5EF4-FFF2-40B4-BE49-F238E27FC236}">
                <a16:creationId xmlns:a16="http://schemas.microsoft.com/office/drawing/2014/main" id="{AB37AD20-7884-1789-0175-085D071D7D9B}"/>
              </a:ext>
            </a:extLst>
          </p:cNvPr>
          <p:cNvSpPr>
            <a:spLocks noGrp="1"/>
          </p:cNvSpPr>
          <p:nvPr>
            <p:ph type="sldNum" sz="quarter" idx="12"/>
          </p:nvPr>
        </p:nvSpPr>
        <p:spPr/>
        <p:txBody>
          <a:bodyPr/>
          <a:lstStyle/>
          <a:p>
            <a:fld id="{DFEA449A-0298-47C6-80B1-8703D7984B9E}" type="slidenum">
              <a:rPr lang="en-IN" smtClean="0"/>
              <a:t>11</a:t>
            </a:fld>
            <a:endParaRPr lang="en-IN"/>
          </a:p>
        </p:txBody>
      </p:sp>
    </p:spTree>
    <p:extLst>
      <p:ext uri="{BB962C8B-B14F-4D97-AF65-F5344CB8AC3E}">
        <p14:creationId xmlns:p14="http://schemas.microsoft.com/office/powerpoint/2010/main" val="128052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9B36-0F91-77A9-6F8A-CB5A41309168}"/>
              </a:ext>
            </a:extLst>
          </p:cNvPr>
          <p:cNvSpPr>
            <a:spLocks noGrp="1"/>
          </p:cNvSpPr>
          <p:nvPr>
            <p:ph type="title"/>
          </p:nvPr>
        </p:nvSpPr>
        <p:spPr>
          <a:xfrm>
            <a:off x="838200" y="27199"/>
            <a:ext cx="10515600" cy="1325563"/>
          </a:xfrm>
        </p:spPr>
        <p:txBody>
          <a:bodyPr/>
          <a:lstStyle/>
          <a:p>
            <a:r>
              <a:rPr lang="en-US" b="1" dirty="0">
                <a:latin typeface="Times New Roman" panose="02020603050405020304" pitchFamily="18" charset="0"/>
                <a:cs typeface="Times New Roman" panose="02020603050405020304" pitchFamily="18" charset="0"/>
              </a:rPr>
              <a:t>Sample Images: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8CECF723-7237-4EA1-1A0C-9DEC3C8296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86679" y="1379197"/>
            <a:ext cx="2020818" cy="2020818"/>
          </a:xfrm>
        </p:spPr>
      </p:pic>
      <p:pic>
        <p:nvPicPr>
          <p:cNvPr id="7" name="Picture 6">
            <a:extLst>
              <a:ext uri="{FF2B5EF4-FFF2-40B4-BE49-F238E27FC236}">
                <a16:creationId xmlns:a16="http://schemas.microsoft.com/office/drawing/2014/main" id="{79B9AF79-E2B3-9B18-82E6-CDF186EC1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948" y="1352762"/>
            <a:ext cx="2020818" cy="2020818"/>
          </a:xfrm>
          <a:prstGeom prst="rect">
            <a:avLst/>
          </a:prstGeom>
        </p:spPr>
      </p:pic>
      <p:pic>
        <p:nvPicPr>
          <p:cNvPr id="9" name="Picture 8">
            <a:extLst>
              <a:ext uri="{FF2B5EF4-FFF2-40B4-BE49-F238E27FC236}">
                <a16:creationId xmlns:a16="http://schemas.microsoft.com/office/drawing/2014/main" id="{88E37B80-D4CC-A86D-996B-3FF763C1D5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679" y="3672683"/>
            <a:ext cx="2020818" cy="2020818"/>
          </a:xfrm>
          <a:prstGeom prst="rect">
            <a:avLst/>
          </a:prstGeom>
        </p:spPr>
      </p:pic>
      <p:pic>
        <p:nvPicPr>
          <p:cNvPr id="11" name="Picture 10">
            <a:extLst>
              <a:ext uri="{FF2B5EF4-FFF2-40B4-BE49-F238E27FC236}">
                <a16:creationId xmlns:a16="http://schemas.microsoft.com/office/drawing/2014/main" id="{543B4384-6EDA-2625-72B3-852FEB0F59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7574" y="3672683"/>
            <a:ext cx="2102192" cy="2102192"/>
          </a:xfrm>
          <a:prstGeom prst="rect">
            <a:avLst/>
          </a:prstGeom>
        </p:spPr>
      </p:pic>
      <p:pic>
        <p:nvPicPr>
          <p:cNvPr id="13" name="Picture 12">
            <a:extLst>
              <a:ext uri="{FF2B5EF4-FFF2-40B4-BE49-F238E27FC236}">
                <a16:creationId xmlns:a16="http://schemas.microsoft.com/office/drawing/2014/main" id="{CF7B0A83-E281-9D49-0C89-23A96C372B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84506" y="3805461"/>
            <a:ext cx="2020815" cy="2020815"/>
          </a:xfrm>
          <a:prstGeom prst="rect">
            <a:avLst/>
          </a:prstGeom>
        </p:spPr>
      </p:pic>
      <p:pic>
        <p:nvPicPr>
          <p:cNvPr id="15" name="Picture 14">
            <a:extLst>
              <a:ext uri="{FF2B5EF4-FFF2-40B4-BE49-F238E27FC236}">
                <a16:creationId xmlns:a16="http://schemas.microsoft.com/office/drawing/2014/main" id="{C59C25C4-07D6-6D33-2083-B760A65B8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84506" y="1379198"/>
            <a:ext cx="2020818" cy="2020818"/>
          </a:xfrm>
          <a:prstGeom prst="rect">
            <a:avLst/>
          </a:prstGeom>
        </p:spPr>
      </p:pic>
      <p:pic>
        <p:nvPicPr>
          <p:cNvPr id="17" name="Picture 16">
            <a:extLst>
              <a:ext uri="{FF2B5EF4-FFF2-40B4-BE49-F238E27FC236}">
                <a16:creationId xmlns:a16="http://schemas.microsoft.com/office/drawing/2014/main" id="{372854C5-BE98-52F7-0F30-C2945A40FA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10232" y="3840058"/>
            <a:ext cx="2020819" cy="2020819"/>
          </a:xfrm>
          <a:prstGeom prst="rect">
            <a:avLst/>
          </a:prstGeom>
        </p:spPr>
      </p:pic>
      <p:pic>
        <p:nvPicPr>
          <p:cNvPr id="19" name="Picture 18">
            <a:extLst>
              <a:ext uri="{FF2B5EF4-FFF2-40B4-BE49-F238E27FC236}">
                <a16:creationId xmlns:a16="http://schemas.microsoft.com/office/drawing/2014/main" id="{0ED3864B-5C27-E9E1-BF5A-42817F937C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10232" y="1379197"/>
            <a:ext cx="2020819" cy="2020819"/>
          </a:xfrm>
          <a:prstGeom prst="rect">
            <a:avLst/>
          </a:prstGeom>
        </p:spPr>
      </p:pic>
      <p:sp>
        <p:nvSpPr>
          <p:cNvPr id="20" name="TextBox 19">
            <a:extLst>
              <a:ext uri="{FF2B5EF4-FFF2-40B4-BE49-F238E27FC236}">
                <a16:creationId xmlns:a16="http://schemas.microsoft.com/office/drawing/2014/main" id="{479ED965-5533-6F2D-C2C6-8F72E514E3AB}"/>
              </a:ext>
            </a:extLst>
          </p:cNvPr>
          <p:cNvSpPr txBox="1"/>
          <p:nvPr/>
        </p:nvSpPr>
        <p:spPr>
          <a:xfrm>
            <a:off x="7724371" y="5900809"/>
            <a:ext cx="312253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Non-Umpire Class</a:t>
            </a:r>
            <a:endParaRPr lang="en-IN" sz="28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753C9897-D155-BC4F-C2D8-E7C47D369A26}"/>
              </a:ext>
            </a:extLst>
          </p:cNvPr>
          <p:cNvSpPr txBox="1"/>
          <p:nvPr/>
        </p:nvSpPr>
        <p:spPr>
          <a:xfrm>
            <a:off x="2498342" y="5823326"/>
            <a:ext cx="2451345"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Umpire Class</a:t>
            </a:r>
          </a:p>
        </p:txBody>
      </p:sp>
      <p:sp>
        <p:nvSpPr>
          <p:cNvPr id="3" name="Date Placeholder 2">
            <a:extLst>
              <a:ext uri="{FF2B5EF4-FFF2-40B4-BE49-F238E27FC236}">
                <a16:creationId xmlns:a16="http://schemas.microsoft.com/office/drawing/2014/main" id="{42FB2F61-4A15-D9F0-412B-5AC9D099B276}"/>
              </a:ext>
            </a:extLst>
          </p:cNvPr>
          <p:cNvSpPr>
            <a:spLocks noGrp="1"/>
          </p:cNvSpPr>
          <p:nvPr>
            <p:ph type="dt" sz="half" idx="10"/>
          </p:nvPr>
        </p:nvSpPr>
        <p:spPr/>
        <p:txBody>
          <a:bodyPr/>
          <a:lstStyle/>
          <a:p>
            <a:fld id="{DD213DC5-B018-452D-968F-59B3E54B9B31}" type="datetime1">
              <a:rPr lang="en-IN" smtClean="0"/>
              <a:t>17-02-2025</a:t>
            </a:fld>
            <a:endParaRPr lang="en-IN"/>
          </a:p>
        </p:txBody>
      </p:sp>
      <p:sp>
        <p:nvSpPr>
          <p:cNvPr id="4" name="Slide Number Placeholder 3">
            <a:extLst>
              <a:ext uri="{FF2B5EF4-FFF2-40B4-BE49-F238E27FC236}">
                <a16:creationId xmlns:a16="http://schemas.microsoft.com/office/drawing/2014/main" id="{BEF985AF-49FB-78C0-08CE-0DF0528AA0EC}"/>
              </a:ext>
            </a:extLst>
          </p:cNvPr>
          <p:cNvSpPr>
            <a:spLocks noGrp="1"/>
          </p:cNvSpPr>
          <p:nvPr>
            <p:ph type="sldNum" sz="quarter" idx="12"/>
          </p:nvPr>
        </p:nvSpPr>
        <p:spPr/>
        <p:txBody>
          <a:bodyPr/>
          <a:lstStyle/>
          <a:p>
            <a:fld id="{DFEA449A-0298-47C6-80B1-8703D7984B9E}" type="slidenum">
              <a:rPr lang="en-IN" smtClean="0"/>
              <a:t>12</a:t>
            </a:fld>
            <a:endParaRPr lang="en-IN"/>
          </a:p>
        </p:txBody>
      </p:sp>
    </p:spTree>
    <p:extLst>
      <p:ext uri="{BB962C8B-B14F-4D97-AF65-F5344CB8AC3E}">
        <p14:creationId xmlns:p14="http://schemas.microsoft.com/office/powerpoint/2010/main" val="243885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7C21A-EA74-2029-C682-0067CB724095}"/>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EF5F202-9606-7EE1-C7A9-34389BE84B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6050" y="723107"/>
            <a:ext cx="8342840" cy="6134893"/>
          </a:xfrm>
        </p:spPr>
      </p:pic>
      <p:sp>
        <p:nvSpPr>
          <p:cNvPr id="2" name="Title 1">
            <a:extLst>
              <a:ext uri="{FF2B5EF4-FFF2-40B4-BE49-F238E27FC236}">
                <a16:creationId xmlns:a16="http://schemas.microsoft.com/office/drawing/2014/main" id="{E6CB85FC-1B40-B509-DB9A-B0C8431B6F74}"/>
              </a:ext>
            </a:extLst>
          </p:cNvPr>
          <p:cNvSpPr>
            <a:spLocks noGrp="1"/>
          </p:cNvSpPr>
          <p:nvPr>
            <p:ph type="title"/>
          </p:nvPr>
        </p:nvSpPr>
        <p:spPr>
          <a:xfrm>
            <a:off x="74614" y="-158750"/>
            <a:ext cx="10515600" cy="1325563"/>
          </a:xfrm>
        </p:spPr>
        <p:txBody>
          <a:bodyPr/>
          <a:lstStyle/>
          <a:p>
            <a:r>
              <a:rPr lang="en-US" b="1" dirty="0">
                <a:latin typeface="Times New Roman" panose="02020603050405020304" pitchFamily="18" charset="0"/>
                <a:cs typeface="Times New Roman" panose="02020603050405020304" pitchFamily="18" charset="0"/>
              </a:rPr>
              <a:t>Confusion Matrix:</a:t>
            </a: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615BD12-DA50-0364-06CC-B9DDFD2A0985}"/>
              </a:ext>
            </a:extLst>
          </p:cNvPr>
          <p:cNvSpPr txBox="1"/>
          <p:nvPr/>
        </p:nvSpPr>
        <p:spPr>
          <a:xfrm>
            <a:off x="4381500" y="1574563"/>
            <a:ext cx="11049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53</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9E98640-CEE4-8B6E-2026-333059E5F4A5}"/>
              </a:ext>
            </a:extLst>
          </p:cNvPr>
          <p:cNvSpPr txBox="1"/>
          <p:nvPr/>
        </p:nvSpPr>
        <p:spPr>
          <a:xfrm>
            <a:off x="6210300" y="3355738"/>
            <a:ext cx="1104900" cy="584775"/>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56</a:t>
            </a:r>
            <a:endParaRPr lang="en-IN" b="1" dirty="0">
              <a:solidFill>
                <a:schemeClr val="bg1"/>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C8CFD29-F83B-9A09-7CB9-165D1571A928}"/>
              </a:ext>
            </a:extLst>
          </p:cNvPr>
          <p:cNvSpPr txBox="1"/>
          <p:nvPr/>
        </p:nvSpPr>
        <p:spPr>
          <a:xfrm>
            <a:off x="4446270" y="5201683"/>
            <a:ext cx="11049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3C5A4323-BAD9-8397-446C-B85F6FDBE07D}"/>
              </a:ext>
            </a:extLst>
          </p:cNvPr>
          <p:cNvSpPr txBox="1"/>
          <p:nvPr/>
        </p:nvSpPr>
        <p:spPr>
          <a:xfrm>
            <a:off x="6305020" y="5201683"/>
            <a:ext cx="11049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4</a:t>
            </a:r>
            <a:endParaRPr lang="en-IN"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38B40664-B339-0073-F59F-DA55D587E04A}"/>
              </a:ext>
            </a:extLst>
          </p:cNvPr>
          <p:cNvSpPr txBox="1"/>
          <p:nvPr/>
        </p:nvSpPr>
        <p:spPr>
          <a:xfrm>
            <a:off x="8172450" y="1574562"/>
            <a:ext cx="11049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2</a:t>
            </a:r>
            <a:endParaRPr lang="en-IN"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040077B-BCA3-DC14-D44C-FDC4972141FF}"/>
              </a:ext>
            </a:extLst>
          </p:cNvPr>
          <p:cNvSpPr txBox="1"/>
          <p:nvPr/>
        </p:nvSpPr>
        <p:spPr>
          <a:xfrm>
            <a:off x="8161020" y="3427631"/>
            <a:ext cx="1104900"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6</a:t>
            </a:r>
            <a:endParaRPr lang="en-IN"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260F500C-B0A8-B9BB-BAF0-0C1B39451C8F}"/>
              </a:ext>
            </a:extLst>
          </p:cNvPr>
          <p:cNvSpPr>
            <a:spLocks noGrp="1"/>
          </p:cNvSpPr>
          <p:nvPr>
            <p:ph type="dt" sz="half" idx="10"/>
          </p:nvPr>
        </p:nvSpPr>
        <p:spPr/>
        <p:txBody>
          <a:bodyPr/>
          <a:lstStyle/>
          <a:p>
            <a:fld id="{CC4AF569-CE2A-4C6C-ABA6-99F0BE321B5A}" type="datetime1">
              <a:rPr lang="en-IN" smtClean="0"/>
              <a:t>17-02-2025</a:t>
            </a:fld>
            <a:endParaRPr lang="en-IN"/>
          </a:p>
        </p:txBody>
      </p:sp>
      <p:sp>
        <p:nvSpPr>
          <p:cNvPr id="4" name="Slide Number Placeholder 3">
            <a:extLst>
              <a:ext uri="{FF2B5EF4-FFF2-40B4-BE49-F238E27FC236}">
                <a16:creationId xmlns:a16="http://schemas.microsoft.com/office/drawing/2014/main" id="{45F4735D-F22E-66E4-04BA-25260918FA97}"/>
              </a:ext>
            </a:extLst>
          </p:cNvPr>
          <p:cNvSpPr>
            <a:spLocks noGrp="1"/>
          </p:cNvSpPr>
          <p:nvPr>
            <p:ph type="sldNum" sz="quarter" idx="12"/>
          </p:nvPr>
        </p:nvSpPr>
        <p:spPr/>
        <p:txBody>
          <a:bodyPr/>
          <a:lstStyle/>
          <a:p>
            <a:fld id="{DFEA449A-0298-47C6-80B1-8703D7984B9E}" type="slidenum">
              <a:rPr lang="en-IN" smtClean="0"/>
              <a:t>13</a:t>
            </a:fld>
            <a:endParaRPr lang="en-IN"/>
          </a:p>
        </p:txBody>
      </p:sp>
      <p:sp>
        <p:nvSpPr>
          <p:cNvPr id="5" name="TextBox 4">
            <a:extLst>
              <a:ext uri="{FF2B5EF4-FFF2-40B4-BE49-F238E27FC236}">
                <a16:creationId xmlns:a16="http://schemas.microsoft.com/office/drawing/2014/main" id="{7C192D2A-E5E0-ECDD-FBA9-CB81E1A5D40C}"/>
              </a:ext>
            </a:extLst>
          </p:cNvPr>
          <p:cNvSpPr txBox="1"/>
          <p:nvPr/>
        </p:nvSpPr>
        <p:spPr>
          <a:xfrm>
            <a:off x="224118" y="1389529"/>
            <a:ext cx="3101788" cy="1200329"/>
          </a:xfrm>
          <a:prstGeom prst="rect">
            <a:avLst/>
          </a:prstGeom>
          <a:noFill/>
        </p:spPr>
        <p:txBody>
          <a:bodyPr wrap="square" rtlCol="0">
            <a:spAutoFit/>
          </a:bodyPr>
          <a:lstStyle/>
          <a:p>
            <a:r>
              <a:rPr lang="en-GB" dirty="0"/>
              <a:t>Epoch : 300</a:t>
            </a:r>
          </a:p>
          <a:p>
            <a:endParaRPr lang="en-GB" dirty="0"/>
          </a:p>
          <a:p>
            <a:endParaRPr lang="en-GB" dirty="0"/>
          </a:p>
          <a:p>
            <a:endParaRPr lang="en-US" dirty="0"/>
          </a:p>
        </p:txBody>
      </p:sp>
    </p:spTree>
    <p:extLst>
      <p:ext uri="{BB962C8B-B14F-4D97-AF65-F5344CB8AC3E}">
        <p14:creationId xmlns:p14="http://schemas.microsoft.com/office/powerpoint/2010/main" val="228190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D9F8B-3792-996F-5CBA-086D6732D517}"/>
              </a:ext>
            </a:extLst>
          </p:cNvPr>
          <p:cNvSpPr>
            <a:spLocks noGrp="1"/>
          </p:cNvSpPr>
          <p:nvPr>
            <p:ph type="title"/>
          </p:nvPr>
        </p:nvSpPr>
        <p:spPr>
          <a:xfrm>
            <a:off x="465139" y="107950"/>
            <a:ext cx="10515600" cy="1325563"/>
          </a:xfrm>
        </p:spPr>
        <p:txBody>
          <a:bodyPr/>
          <a:lstStyle/>
          <a:p>
            <a:r>
              <a:rPr lang="en-US" b="1" dirty="0">
                <a:latin typeface="Times New Roman" panose="02020603050405020304" pitchFamily="18" charset="0"/>
                <a:cs typeface="Times New Roman" panose="02020603050405020304" pitchFamily="18" charset="0"/>
              </a:rPr>
              <a:t>Performance results:</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77BEF2FB-B43E-3068-ACD6-CF8A73B5DA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5036" y="1120774"/>
            <a:ext cx="10712451" cy="5356226"/>
          </a:xfrm>
        </p:spPr>
      </p:pic>
      <p:sp>
        <p:nvSpPr>
          <p:cNvPr id="3" name="Date Placeholder 2">
            <a:extLst>
              <a:ext uri="{FF2B5EF4-FFF2-40B4-BE49-F238E27FC236}">
                <a16:creationId xmlns:a16="http://schemas.microsoft.com/office/drawing/2014/main" id="{441BEE40-4937-CE99-DAEE-2B4B04E70471}"/>
              </a:ext>
            </a:extLst>
          </p:cNvPr>
          <p:cNvSpPr>
            <a:spLocks noGrp="1"/>
          </p:cNvSpPr>
          <p:nvPr>
            <p:ph type="dt" sz="half" idx="10"/>
          </p:nvPr>
        </p:nvSpPr>
        <p:spPr/>
        <p:txBody>
          <a:bodyPr/>
          <a:lstStyle/>
          <a:p>
            <a:fld id="{A5631FC4-A0BD-4978-A6C9-C0107D4D1035}" type="datetime1">
              <a:rPr lang="en-IN" smtClean="0"/>
              <a:t>17-02-2025</a:t>
            </a:fld>
            <a:endParaRPr lang="en-IN"/>
          </a:p>
        </p:txBody>
      </p:sp>
      <p:sp>
        <p:nvSpPr>
          <p:cNvPr id="4" name="Slide Number Placeholder 3">
            <a:extLst>
              <a:ext uri="{FF2B5EF4-FFF2-40B4-BE49-F238E27FC236}">
                <a16:creationId xmlns:a16="http://schemas.microsoft.com/office/drawing/2014/main" id="{4116582E-08F0-3F59-8E92-51755FFAE254}"/>
              </a:ext>
            </a:extLst>
          </p:cNvPr>
          <p:cNvSpPr>
            <a:spLocks noGrp="1"/>
          </p:cNvSpPr>
          <p:nvPr>
            <p:ph type="sldNum" sz="quarter" idx="12"/>
          </p:nvPr>
        </p:nvSpPr>
        <p:spPr/>
        <p:txBody>
          <a:bodyPr/>
          <a:lstStyle/>
          <a:p>
            <a:fld id="{DFEA449A-0298-47C6-80B1-8703D7984B9E}" type="slidenum">
              <a:rPr lang="en-IN" smtClean="0"/>
              <a:t>14</a:t>
            </a:fld>
            <a:endParaRPr lang="en-IN"/>
          </a:p>
        </p:txBody>
      </p:sp>
    </p:spTree>
    <p:extLst>
      <p:ext uri="{BB962C8B-B14F-4D97-AF65-F5344CB8AC3E}">
        <p14:creationId xmlns:p14="http://schemas.microsoft.com/office/powerpoint/2010/main" val="681240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BF25-2845-112A-1D32-E4FDAC63597F}"/>
              </a:ext>
            </a:extLst>
          </p:cNvPr>
          <p:cNvSpPr>
            <a:spLocks noGrp="1"/>
          </p:cNvSpPr>
          <p:nvPr>
            <p:ph type="title"/>
          </p:nvPr>
        </p:nvSpPr>
        <p:spPr>
          <a:xfrm>
            <a:off x="838200" y="-56041"/>
            <a:ext cx="10515600" cy="1325563"/>
          </a:xfrm>
        </p:spPr>
        <p:txBody>
          <a:bodyPr/>
          <a:lstStyle/>
          <a:p>
            <a:r>
              <a:rPr lang="en-US" b="1" dirty="0">
                <a:latin typeface="Times New Roman" panose="02020603050405020304" pitchFamily="18" charset="0"/>
                <a:cs typeface="Times New Roman" panose="02020603050405020304" pitchFamily="18" charset="0"/>
              </a:rPr>
              <a:t>Output:</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1B3FB9D-EB89-90EE-C6AD-D23518B95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70304"/>
            <a:ext cx="4800600" cy="2502535"/>
          </a:xfrm>
        </p:spPr>
      </p:pic>
      <p:pic>
        <p:nvPicPr>
          <p:cNvPr id="7" name="Picture 6">
            <a:extLst>
              <a:ext uri="{FF2B5EF4-FFF2-40B4-BE49-F238E27FC236}">
                <a16:creationId xmlns:a16="http://schemas.microsoft.com/office/drawing/2014/main" id="{5F6AB3DE-9E4E-C900-6D0A-AD4B019EF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916" y="1170304"/>
            <a:ext cx="4866082" cy="2502535"/>
          </a:xfrm>
          <a:prstGeom prst="rect">
            <a:avLst/>
          </a:prstGeom>
        </p:spPr>
      </p:pic>
      <p:pic>
        <p:nvPicPr>
          <p:cNvPr id="9" name="Picture 8">
            <a:extLst>
              <a:ext uri="{FF2B5EF4-FFF2-40B4-BE49-F238E27FC236}">
                <a16:creationId xmlns:a16="http://schemas.microsoft.com/office/drawing/2014/main" id="{615F5CDF-1A55-B6E8-FF9F-5D8241A0A2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919856"/>
            <a:ext cx="4800600" cy="2502535"/>
          </a:xfrm>
          <a:prstGeom prst="rect">
            <a:avLst/>
          </a:prstGeom>
        </p:spPr>
      </p:pic>
      <p:pic>
        <p:nvPicPr>
          <p:cNvPr id="11" name="Picture 10">
            <a:extLst>
              <a:ext uri="{FF2B5EF4-FFF2-40B4-BE49-F238E27FC236}">
                <a16:creationId xmlns:a16="http://schemas.microsoft.com/office/drawing/2014/main" id="{228A7DE3-3E63-372B-F423-7B9BB61897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9916" y="3919856"/>
            <a:ext cx="4866082" cy="2502535"/>
          </a:xfrm>
          <a:prstGeom prst="rect">
            <a:avLst/>
          </a:prstGeom>
        </p:spPr>
      </p:pic>
      <p:sp>
        <p:nvSpPr>
          <p:cNvPr id="3" name="Date Placeholder 2">
            <a:extLst>
              <a:ext uri="{FF2B5EF4-FFF2-40B4-BE49-F238E27FC236}">
                <a16:creationId xmlns:a16="http://schemas.microsoft.com/office/drawing/2014/main" id="{B4B094E6-D91C-598F-6125-0D52A1746A3A}"/>
              </a:ext>
            </a:extLst>
          </p:cNvPr>
          <p:cNvSpPr>
            <a:spLocks noGrp="1"/>
          </p:cNvSpPr>
          <p:nvPr>
            <p:ph type="dt" sz="half" idx="10"/>
          </p:nvPr>
        </p:nvSpPr>
        <p:spPr/>
        <p:txBody>
          <a:bodyPr/>
          <a:lstStyle/>
          <a:p>
            <a:fld id="{980ED947-AE0E-4DDF-B5AE-0F2F5E60E76A}" type="datetime1">
              <a:rPr lang="en-IN" smtClean="0"/>
              <a:t>17-02-2025</a:t>
            </a:fld>
            <a:endParaRPr lang="en-IN"/>
          </a:p>
        </p:txBody>
      </p:sp>
      <p:sp>
        <p:nvSpPr>
          <p:cNvPr id="4" name="Slide Number Placeholder 3">
            <a:extLst>
              <a:ext uri="{FF2B5EF4-FFF2-40B4-BE49-F238E27FC236}">
                <a16:creationId xmlns:a16="http://schemas.microsoft.com/office/drawing/2014/main" id="{B33C5BA9-9235-0021-FBD9-50B8403979DC}"/>
              </a:ext>
            </a:extLst>
          </p:cNvPr>
          <p:cNvSpPr>
            <a:spLocks noGrp="1"/>
          </p:cNvSpPr>
          <p:nvPr>
            <p:ph type="sldNum" sz="quarter" idx="12"/>
          </p:nvPr>
        </p:nvSpPr>
        <p:spPr/>
        <p:txBody>
          <a:bodyPr/>
          <a:lstStyle/>
          <a:p>
            <a:fld id="{DFEA449A-0298-47C6-80B1-8703D7984B9E}" type="slidenum">
              <a:rPr lang="en-IN" smtClean="0"/>
              <a:t>15</a:t>
            </a:fld>
            <a:endParaRPr lang="en-IN"/>
          </a:p>
        </p:txBody>
      </p:sp>
    </p:spTree>
    <p:extLst>
      <p:ext uri="{BB962C8B-B14F-4D97-AF65-F5344CB8AC3E}">
        <p14:creationId xmlns:p14="http://schemas.microsoft.com/office/powerpoint/2010/main" val="350604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5D23-6B4B-6F02-59BB-9B710618836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MediaPipe</a:t>
            </a:r>
            <a:r>
              <a:rPr lang="en-IN" sz="4000" b="1" dirty="0"/>
              <a:t> :</a:t>
            </a:r>
          </a:p>
        </p:txBody>
      </p:sp>
      <p:sp>
        <p:nvSpPr>
          <p:cNvPr id="3" name="Rectangle 2">
            <a:extLst>
              <a:ext uri="{FF2B5EF4-FFF2-40B4-BE49-F238E27FC236}">
                <a16:creationId xmlns:a16="http://schemas.microsoft.com/office/drawing/2014/main" id="{AE14D645-651C-269A-AB1E-A79B0A559C1D}"/>
              </a:ext>
            </a:extLst>
          </p:cNvPr>
          <p:cNvSpPr/>
          <p:nvPr/>
        </p:nvSpPr>
        <p:spPr>
          <a:xfrm>
            <a:off x="1824798" y="1539937"/>
            <a:ext cx="2041912" cy="1060329"/>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Web cam</a:t>
            </a:r>
            <a:endParaRPr lang="en-IN" dirty="0">
              <a:solidFill>
                <a:schemeClr val="tx1"/>
              </a:solidFill>
              <a:latin typeface="Times New Roman" pitchFamily="18" charset="0"/>
              <a:cs typeface="Times New Roman" pitchFamily="18" charset="0"/>
            </a:endParaRPr>
          </a:p>
        </p:txBody>
      </p:sp>
      <p:sp>
        <p:nvSpPr>
          <p:cNvPr id="4" name="Rectangle 3">
            <a:extLst>
              <a:ext uri="{FF2B5EF4-FFF2-40B4-BE49-F238E27FC236}">
                <a16:creationId xmlns:a16="http://schemas.microsoft.com/office/drawing/2014/main" id="{1A802855-BD11-EA7B-754D-ADA9CF39F2B3}"/>
              </a:ext>
            </a:extLst>
          </p:cNvPr>
          <p:cNvSpPr/>
          <p:nvPr/>
        </p:nvSpPr>
        <p:spPr>
          <a:xfrm>
            <a:off x="4834091" y="1496888"/>
            <a:ext cx="2041912" cy="1108194"/>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Locate the model for Land marking</a:t>
            </a:r>
            <a:endParaRPr lang="en-IN" dirty="0">
              <a:solidFill>
                <a:schemeClr val="tx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id="{66E72520-80EC-6CAF-BD3A-3B99E5973BD7}"/>
              </a:ext>
            </a:extLst>
          </p:cNvPr>
          <p:cNvSpPr/>
          <p:nvPr/>
        </p:nvSpPr>
        <p:spPr>
          <a:xfrm>
            <a:off x="7815098" y="1551524"/>
            <a:ext cx="2041912" cy="1097169"/>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Determining the coordinates of tips</a:t>
            </a:r>
            <a:endParaRPr lang="en-IN" dirty="0">
              <a:solidFill>
                <a:schemeClr val="tx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22E7ACEE-48D2-7E0E-A1D5-1AE9325294F5}"/>
              </a:ext>
            </a:extLst>
          </p:cNvPr>
          <p:cNvSpPr/>
          <p:nvPr/>
        </p:nvSpPr>
        <p:spPr>
          <a:xfrm>
            <a:off x="1854350" y="3241971"/>
            <a:ext cx="2021383" cy="1136935"/>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Output</a:t>
            </a:r>
            <a:endParaRPr lang="en-IN" sz="1600" dirty="0">
              <a:solidFill>
                <a:schemeClr val="tx1"/>
              </a:solidFill>
              <a:latin typeface="Times New Roman" pitchFamily="18" charset="0"/>
              <a:cs typeface="Times New Roman" pitchFamily="18" charset="0"/>
            </a:endParaRPr>
          </a:p>
        </p:txBody>
      </p:sp>
      <p:sp>
        <p:nvSpPr>
          <p:cNvPr id="7" name="Rectangle 6">
            <a:extLst>
              <a:ext uri="{FF2B5EF4-FFF2-40B4-BE49-F238E27FC236}">
                <a16:creationId xmlns:a16="http://schemas.microsoft.com/office/drawing/2014/main" id="{232AB202-5BAB-D0C0-218E-D846715963A1}"/>
              </a:ext>
            </a:extLst>
          </p:cNvPr>
          <p:cNvSpPr/>
          <p:nvPr/>
        </p:nvSpPr>
        <p:spPr>
          <a:xfrm>
            <a:off x="4866641" y="3281737"/>
            <a:ext cx="2046796" cy="1097169"/>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Detection of correct posture</a:t>
            </a:r>
            <a:endParaRPr lang="en-IN" dirty="0">
              <a:solidFill>
                <a:schemeClr val="tx1"/>
              </a:solidFill>
              <a:latin typeface="Times New Roman" pitchFamily="18" charset="0"/>
              <a:cs typeface="Times New Roman" pitchFamily="18" charset="0"/>
            </a:endParaRPr>
          </a:p>
        </p:txBody>
      </p:sp>
      <p:sp>
        <p:nvSpPr>
          <p:cNvPr id="8" name="Rectangle 7">
            <a:extLst>
              <a:ext uri="{FF2B5EF4-FFF2-40B4-BE49-F238E27FC236}">
                <a16:creationId xmlns:a16="http://schemas.microsoft.com/office/drawing/2014/main" id="{53561C98-37D9-679C-B8B7-40D943F22883}"/>
              </a:ext>
            </a:extLst>
          </p:cNvPr>
          <p:cNvSpPr/>
          <p:nvPr/>
        </p:nvSpPr>
        <p:spPr>
          <a:xfrm>
            <a:off x="7871727" y="3281737"/>
            <a:ext cx="2046797" cy="1124875"/>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Determining the angles of inclinations</a:t>
            </a:r>
            <a:endParaRPr lang="en-IN" dirty="0">
              <a:solidFill>
                <a:schemeClr val="tx1"/>
              </a:solidFill>
              <a:latin typeface="Times New Roman" pitchFamily="18" charset="0"/>
              <a:cs typeface="Times New Roman" pitchFamily="18" charset="0"/>
            </a:endParaRPr>
          </a:p>
        </p:txBody>
      </p:sp>
      <p:sp>
        <p:nvSpPr>
          <p:cNvPr id="9" name="Right Arrow 3">
            <a:extLst>
              <a:ext uri="{FF2B5EF4-FFF2-40B4-BE49-F238E27FC236}">
                <a16:creationId xmlns:a16="http://schemas.microsoft.com/office/drawing/2014/main" id="{864238A9-04F1-142B-96D8-9788A4FD329A}"/>
              </a:ext>
            </a:extLst>
          </p:cNvPr>
          <p:cNvSpPr/>
          <p:nvPr/>
        </p:nvSpPr>
        <p:spPr>
          <a:xfrm>
            <a:off x="3894996" y="1889652"/>
            <a:ext cx="948523"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ight Arrow 24">
            <a:extLst>
              <a:ext uri="{FF2B5EF4-FFF2-40B4-BE49-F238E27FC236}">
                <a16:creationId xmlns:a16="http://schemas.microsoft.com/office/drawing/2014/main" id="{F4876D01-CA8B-63A9-9A8E-269FEDD2D7EC}"/>
              </a:ext>
            </a:extLst>
          </p:cNvPr>
          <p:cNvSpPr/>
          <p:nvPr/>
        </p:nvSpPr>
        <p:spPr>
          <a:xfrm rot="5400000">
            <a:off x="8535140" y="2788695"/>
            <a:ext cx="620681"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25">
            <a:extLst>
              <a:ext uri="{FF2B5EF4-FFF2-40B4-BE49-F238E27FC236}">
                <a16:creationId xmlns:a16="http://schemas.microsoft.com/office/drawing/2014/main" id="{DA8D1139-6DAB-B62E-900E-018C16F3046B}"/>
              </a:ext>
            </a:extLst>
          </p:cNvPr>
          <p:cNvSpPr/>
          <p:nvPr/>
        </p:nvSpPr>
        <p:spPr>
          <a:xfrm rot="10800000">
            <a:off x="6913438" y="3557920"/>
            <a:ext cx="958289"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ight Arrow 26">
            <a:extLst>
              <a:ext uri="{FF2B5EF4-FFF2-40B4-BE49-F238E27FC236}">
                <a16:creationId xmlns:a16="http://schemas.microsoft.com/office/drawing/2014/main" id="{FB99D815-4691-A57D-C53E-132E84F3E3E8}"/>
              </a:ext>
            </a:extLst>
          </p:cNvPr>
          <p:cNvSpPr/>
          <p:nvPr/>
        </p:nvSpPr>
        <p:spPr>
          <a:xfrm rot="10800000">
            <a:off x="3901148" y="3519477"/>
            <a:ext cx="958289"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ight Arrow 27">
            <a:extLst>
              <a:ext uri="{FF2B5EF4-FFF2-40B4-BE49-F238E27FC236}">
                <a16:creationId xmlns:a16="http://schemas.microsoft.com/office/drawing/2014/main" id="{36747B2C-17A8-0EDE-4B24-8309D06CB7D8}"/>
              </a:ext>
            </a:extLst>
          </p:cNvPr>
          <p:cNvSpPr/>
          <p:nvPr/>
        </p:nvSpPr>
        <p:spPr>
          <a:xfrm rot="5400000">
            <a:off x="2516655" y="4507391"/>
            <a:ext cx="762007"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ight Arrow 3">
            <a:extLst>
              <a:ext uri="{FF2B5EF4-FFF2-40B4-BE49-F238E27FC236}">
                <a16:creationId xmlns:a16="http://schemas.microsoft.com/office/drawing/2014/main" id="{DFAB24EE-52D8-A77C-1C66-DD1F948591CE}"/>
              </a:ext>
            </a:extLst>
          </p:cNvPr>
          <p:cNvSpPr/>
          <p:nvPr/>
        </p:nvSpPr>
        <p:spPr>
          <a:xfrm>
            <a:off x="6894859" y="1889652"/>
            <a:ext cx="948523" cy="4209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DFA7310-5651-EF62-8E35-99E73802DBA4}"/>
              </a:ext>
            </a:extLst>
          </p:cNvPr>
          <p:cNvSpPr/>
          <p:nvPr/>
        </p:nvSpPr>
        <p:spPr>
          <a:xfrm>
            <a:off x="1843655" y="5101666"/>
            <a:ext cx="2041912" cy="1060329"/>
          </a:xfrm>
          <a:prstGeom prst="rect">
            <a:avLst/>
          </a:prstGeom>
          <a:solidFill>
            <a:schemeClr val="accent6">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itchFamily="18" charset="0"/>
                <a:cs typeface="Times New Roman" pitchFamily="18" charset="0"/>
              </a:rPr>
              <a:t>Exit</a:t>
            </a:r>
            <a:endParaRPr lang="en-IN" dirty="0">
              <a:solidFill>
                <a:schemeClr val="tx1"/>
              </a:solidFill>
              <a:latin typeface="Times New Roman" pitchFamily="18" charset="0"/>
              <a:cs typeface="Times New Roman" pitchFamily="18" charset="0"/>
            </a:endParaRPr>
          </a:p>
        </p:txBody>
      </p:sp>
      <p:sp>
        <p:nvSpPr>
          <p:cNvPr id="16" name="Date Placeholder 15">
            <a:extLst>
              <a:ext uri="{FF2B5EF4-FFF2-40B4-BE49-F238E27FC236}">
                <a16:creationId xmlns:a16="http://schemas.microsoft.com/office/drawing/2014/main" id="{76BC57DB-A037-5487-81A6-265682B48305}"/>
              </a:ext>
            </a:extLst>
          </p:cNvPr>
          <p:cNvSpPr>
            <a:spLocks noGrp="1"/>
          </p:cNvSpPr>
          <p:nvPr>
            <p:ph type="dt" sz="half" idx="10"/>
          </p:nvPr>
        </p:nvSpPr>
        <p:spPr/>
        <p:txBody>
          <a:bodyPr/>
          <a:lstStyle/>
          <a:p>
            <a:fld id="{86BDC463-4DCA-4A81-BE5F-4461797C5D14}" type="datetime1">
              <a:rPr lang="en-IN" smtClean="0"/>
              <a:t>17-02-2025</a:t>
            </a:fld>
            <a:endParaRPr lang="en-IN"/>
          </a:p>
        </p:txBody>
      </p:sp>
      <p:sp>
        <p:nvSpPr>
          <p:cNvPr id="17" name="Slide Number Placeholder 16">
            <a:extLst>
              <a:ext uri="{FF2B5EF4-FFF2-40B4-BE49-F238E27FC236}">
                <a16:creationId xmlns:a16="http://schemas.microsoft.com/office/drawing/2014/main" id="{31055441-54CD-6F3E-7F5A-52D9E3A660D1}"/>
              </a:ext>
            </a:extLst>
          </p:cNvPr>
          <p:cNvSpPr>
            <a:spLocks noGrp="1"/>
          </p:cNvSpPr>
          <p:nvPr>
            <p:ph type="sldNum" sz="quarter" idx="12"/>
          </p:nvPr>
        </p:nvSpPr>
        <p:spPr/>
        <p:txBody>
          <a:bodyPr/>
          <a:lstStyle/>
          <a:p>
            <a:fld id="{DFEA449A-0298-47C6-80B1-8703D7984B9E}" type="slidenum">
              <a:rPr lang="en-IN" smtClean="0"/>
              <a:t>16</a:t>
            </a:fld>
            <a:endParaRPr lang="en-IN"/>
          </a:p>
        </p:txBody>
      </p:sp>
    </p:spTree>
    <p:extLst>
      <p:ext uri="{BB962C8B-B14F-4D97-AF65-F5344CB8AC3E}">
        <p14:creationId xmlns:p14="http://schemas.microsoft.com/office/powerpoint/2010/main" val="3167294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EEE6-036C-FCA9-8503-B4A3F8236B3E}"/>
              </a:ext>
            </a:extLst>
          </p:cNvPr>
          <p:cNvSpPr>
            <a:spLocks noGrp="1"/>
          </p:cNvSpPr>
          <p:nvPr>
            <p:ph type="title"/>
          </p:nvPr>
        </p:nvSpPr>
        <p:spPr>
          <a:xfrm>
            <a:off x="684627" y="245854"/>
            <a:ext cx="10515600" cy="926962"/>
          </a:xfrm>
        </p:spPr>
        <p:txBody>
          <a:bodyPr>
            <a:normAutofit/>
          </a:bodyPr>
          <a:lstStyle/>
          <a:p>
            <a:r>
              <a:rPr lang="en-IN" sz="4000" b="1" dirty="0">
                <a:latin typeface="Times New Roman" panose="02020603050405020304" pitchFamily="18" charset="0"/>
                <a:cs typeface="Times New Roman" panose="02020603050405020304" pitchFamily="18" charset="0"/>
              </a:rPr>
              <a:t>Coordinates of points:</a:t>
            </a:r>
          </a:p>
        </p:txBody>
      </p:sp>
      <p:pic>
        <p:nvPicPr>
          <p:cNvPr id="3" name="Picture 2">
            <a:extLst>
              <a:ext uri="{FF2B5EF4-FFF2-40B4-BE49-F238E27FC236}">
                <a16:creationId xmlns:a16="http://schemas.microsoft.com/office/drawing/2014/main" id="{EFB35179-0513-98F5-0D07-07AD74986E96}"/>
              </a:ext>
            </a:extLst>
          </p:cNvPr>
          <p:cNvPicPr>
            <a:picLocks noChangeAspect="1"/>
          </p:cNvPicPr>
          <p:nvPr/>
        </p:nvPicPr>
        <p:blipFill>
          <a:blip r:embed="rId2"/>
          <a:stretch>
            <a:fillRect/>
          </a:stretch>
        </p:blipFill>
        <p:spPr>
          <a:xfrm>
            <a:off x="674689" y="1172816"/>
            <a:ext cx="5950230" cy="5227983"/>
          </a:xfrm>
          <a:prstGeom prst="rect">
            <a:avLst/>
          </a:prstGeom>
        </p:spPr>
      </p:pic>
      <p:pic>
        <p:nvPicPr>
          <p:cNvPr id="5" name="Picture 4">
            <a:extLst>
              <a:ext uri="{FF2B5EF4-FFF2-40B4-BE49-F238E27FC236}">
                <a16:creationId xmlns:a16="http://schemas.microsoft.com/office/drawing/2014/main" id="{D4A389C9-3A8F-3A02-4EB5-773B22B56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182" y="1172816"/>
            <a:ext cx="5175559" cy="5049080"/>
          </a:xfrm>
          <a:prstGeom prst="rect">
            <a:avLst/>
          </a:prstGeom>
        </p:spPr>
      </p:pic>
      <p:sp>
        <p:nvSpPr>
          <p:cNvPr id="4" name="Date Placeholder 3">
            <a:extLst>
              <a:ext uri="{FF2B5EF4-FFF2-40B4-BE49-F238E27FC236}">
                <a16:creationId xmlns:a16="http://schemas.microsoft.com/office/drawing/2014/main" id="{E8BCC7BD-A23A-1699-FC21-223125F5DE95}"/>
              </a:ext>
            </a:extLst>
          </p:cNvPr>
          <p:cNvSpPr>
            <a:spLocks noGrp="1"/>
          </p:cNvSpPr>
          <p:nvPr>
            <p:ph type="dt" sz="half" idx="10"/>
          </p:nvPr>
        </p:nvSpPr>
        <p:spPr/>
        <p:txBody>
          <a:bodyPr/>
          <a:lstStyle/>
          <a:p>
            <a:fld id="{E80BF00F-AD71-4A98-8803-6EA10C5446DA}" type="datetime1">
              <a:rPr lang="en-IN" smtClean="0"/>
              <a:t>17-02-2025</a:t>
            </a:fld>
            <a:endParaRPr lang="en-IN"/>
          </a:p>
        </p:txBody>
      </p:sp>
      <p:sp>
        <p:nvSpPr>
          <p:cNvPr id="6" name="Slide Number Placeholder 5">
            <a:extLst>
              <a:ext uri="{FF2B5EF4-FFF2-40B4-BE49-F238E27FC236}">
                <a16:creationId xmlns:a16="http://schemas.microsoft.com/office/drawing/2014/main" id="{07861EA9-92BC-A236-514C-70A2E6735995}"/>
              </a:ext>
            </a:extLst>
          </p:cNvPr>
          <p:cNvSpPr>
            <a:spLocks noGrp="1"/>
          </p:cNvSpPr>
          <p:nvPr>
            <p:ph type="sldNum" sz="quarter" idx="12"/>
          </p:nvPr>
        </p:nvSpPr>
        <p:spPr/>
        <p:txBody>
          <a:bodyPr/>
          <a:lstStyle/>
          <a:p>
            <a:fld id="{DFEA449A-0298-47C6-80B1-8703D7984B9E}" type="slidenum">
              <a:rPr lang="en-IN" smtClean="0"/>
              <a:t>17</a:t>
            </a:fld>
            <a:endParaRPr lang="en-IN"/>
          </a:p>
        </p:txBody>
      </p:sp>
    </p:spTree>
    <p:extLst>
      <p:ext uri="{BB962C8B-B14F-4D97-AF65-F5344CB8AC3E}">
        <p14:creationId xmlns:p14="http://schemas.microsoft.com/office/powerpoint/2010/main" val="2121045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28556-068B-1A4B-32EA-CE2F6CED1E53}"/>
              </a:ext>
            </a:extLst>
          </p:cNvPr>
          <p:cNvSpPr>
            <a:spLocks noGrp="1"/>
          </p:cNvSpPr>
          <p:nvPr>
            <p:ph type="title"/>
          </p:nvPr>
        </p:nvSpPr>
        <p:spPr/>
        <p:txBody>
          <a:bodyPr>
            <a:normAutofit/>
          </a:bodyPr>
          <a:lstStyle/>
          <a:p>
            <a:r>
              <a:rPr lang="en-US" sz="3200" b="1" dirty="0">
                <a:solidFill>
                  <a:schemeClr val="tx1">
                    <a:lumMod val="95000"/>
                    <a:lumOff val="5000"/>
                  </a:schemeClr>
                </a:solidFill>
                <a:latin typeface="Times New Roman" pitchFamily="18" charset="0"/>
                <a:cs typeface="Times New Roman" pitchFamily="18" charset="0"/>
              </a:rPr>
              <a:t>Determining the angles of inclinations (Methodology I):</a:t>
            </a:r>
            <a:br>
              <a:rPr lang="en-IN" sz="3200" b="1" dirty="0">
                <a:solidFill>
                  <a:schemeClr val="tx1">
                    <a:lumMod val="95000"/>
                    <a:lumOff val="5000"/>
                  </a:schemeClr>
                </a:solidFill>
                <a:latin typeface="Times New Roman" pitchFamily="18" charset="0"/>
                <a:cs typeface="Times New Roman" pitchFamily="18" charset="0"/>
              </a:rPr>
            </a:br>
            <a:endParaRPr lang="en-IN" sz="32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9B0219-7AD4-8964-9F7C-FD71AC331058}"/>
                  </a:ext>
                </a:extLst>
              </p:cNvPr>
              <p:cNvSpPr txBox="1"/>
              <p:nvPr/>
            </p:nvSpPr>
            <p:spPr>
              <a:xfrm>
                <a:off x="838200" y="1152939"/>
                <a:ext cx="5538580" cy="6178871"/>
              </a:xfrm>
              <a:prstGeom prst="rect">
                <a:avLst/>
              </a:prstGeom>
              <a:noFill/>
            </p:spPr>
            <p:txBody>
              <a:bodyPr wrap="square">
                <a:spAutoFit/>
              </a:bodyPr>
              <a:lstStyle/>
              <a:p>
                <a:pPr marL="114300" indent="0">
                  <a:spcBef>
                    <a:spcPts val="0"/>
                  </a:spcBef>
                  <a:buNone/>
                </a:pPr>
                <a:r>
                  <a:rPr lang="en-US" sz="2000" b="1" dirty="0">
                    <a:solidFill>
                      <a:schemeClr val="tx1"/>
                    </a:solidFill>
                    <a:latin typeface="Times New Roman" pitchFamily="18" charset="0"/>
                    <a:cs typeface="Times New Roman" pitchFamily="18" charset="0"/>
                  </a:rPr>
                  <a:t>Input</a:t>
                </a:r>
                <a:r>
                  <a:rPr lang="en-US" sz="2000" dirty="0">
                    <a:solidFill>
                      <a:schemeClr val="tx1"/>
                    </a:solidFill>
                    <a:latin typeface="Times New Roman" pitchFamily="18" charset="0"/>
                    <a:cs typeface="Times New Roman" pitchFamily="18" charset="0"/>
                  </a:rPr>
                  <a:t>:</a:t>
                </a:r>
              </a:p>
              <a:p>
                <a:pPr marL="114300" indent="0">
                  <a:spcBef>
                    <a:spcPts val="0"/>
                  </a:spcBef>
                  <a:buNone/>
                </a:pPr>
                <a:r>
                  <a:rPr lang="en-US" sz="1800" dirty="0">
                    <a:solidFill>
                      <a:schemeClr val="tx1"/>
                    </a:solidFill>
                    <a:latin typeface="Times New Roman" pitchFamily="18" charset="0"/>
                    <a:cs typeface="Times New Roman" pitchFamily="18" charset="0"/>
                  </a:rPr>
                  <a:t>Coordinates A(</a:t>
                </a:r>
                <a14:m>
                  <m:oMath xmlns:m="http://schemas.openxmlformats.org/officeDocument/2006/math">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𝑥</m:t>
                        </m:r>
                      </m:e>
                      <m:sub>
                        <m:r>
                          <a:rPr lang="en-US" sz="1800" i="1">
                            <a:solidFill>
                              <a:schemeClr val="tx1"/>
                            </a:solidFill>
                            <a:latin typeface="Cambria Math" panose="02040503050406030204" pitchFamily="18" charset="0"/>
                            <a:cs typeface="Times New Roman" pitchFamily="18" charset="0"/>
                          </a:rPr>
                          <m:t>1</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i="1">
                            <a:solidFill>
                              <a:schemeClr val="tx1"/>
                            </a:solidFill>
                            <a:latin typeface="Cambria Math" panose="02040503050406030204" pitchFamily="18" charset="0"/>
                            <a:cs typeface="Times New Roman" pitchFamily="18" charset="0"/>
                          </a:rPr>
                          <m:t>1</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i="1">
                            <a:solidFill>
                              <a:schemeClr val="tx1"/>
                            </a:solidFill>
                            <a:latin typeface="Cambria Math" panose="02040503050406030204" pitchFamily="18" charset="0"/>
                            <a:cs typeface="Times New Roman" pitchFamily="18" charset="0"/>
                          </a:rPr>
                          <m:t>1</m:t>
                        </m:r>
                      </m:sub>
                    </m:sSub>
                  </m:oMath>
                </a14:m>
                <a:r>
                  <a:rPr lang="en-US" sz="1800" dirty="0">
                    <a:solidFill>
                      <a:schemeClr val="tx1"/>
                    </a:solidFill>
                    <a:latin typeface="Times New Roman" pitchFamily="18" charset="0"/>
                    <a:cs typeface="Times New Roman" pitchFamily="18" charset="0"/>
                  </a:rPr>
                  <a:t>), B(</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b="0" i="1" smtClean="0">
                            <a:solidFill>
                              <a:schemeClr val="tx1"/>
                            </a:solidFill>
                            <a:latin typeface="Cambria Math" panose="02040503050406030204" pitchFamily="18" charset="0"/>
                            <a:cs typeface="Times New Roman" pitchFamily="18" charset="0"/>
                          </a:rPr>
                          <m:t>2</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b="0" i="1" smtClean="0">
                            <a:solidFill>
                              <a:schemeClr val="tx1"/>
                            </a:solidFill>
                            <a:latin typeface="Cambria Math" panose="02040503050406030204" pitchFamily="18" charset="0"/>
                            <a:cs typeface="Times New Roman" pitchFamily="18" charset="0"/>
                          </a:rPr>
                          <m:t>2</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b="0" i="1" smtClean="0">
                            <a:solidFill>
                              <a:schemeClr val="tx1"/>
                            </a:solidFill>
                            <a:latin typeface="Cambria Math" panose="02040503050406030204" pitchFamily="18" charset="0"/>
                            <a:cs typeface="Times New Roman" pitchFamily="18" charset="0"/>
                          </a:rPr>
                          <m:t>2</m:t>
                        </m:r>
                      </m:sub>
                    </m:sSub>
                  </m:oMath>
                </a14:m>
                <a:r>
                  <a:rPr lang="en-US" sz="1800" dirty="0">
                    <a:solidFill>
                      <a:schemeClr val="tx1"/>
                    </a:solidFill>
                    <a:latin typeface="Times New Roman" pitchFamily="18" charset="0"/>
                    <a:cs typeface="Times New Roman" pitchFamily="18" charset="0"/>
                  </a:rPr>
                  <a:t>), C(</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b="0" i="1" smtClean="0">
                            <a:solidFill>
                              <a:schemeClr val="tx1"/>
                            </a:solidFill>
                            <a:latin typeface="Cambria Math" panose="02040503050406030204" pitchFamily="18" charset="0"/>
                            <a:cs typeface="Times New Roman" pitchFamily="18" charset="0"/>
                          </a:rPr>
                          <m:t>3</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b="0" i="1" smtClean="0">
                            <a:solidFill>
                              <a:schemeClr val="tx1"/>
                            </a:solidFill>
                            <a:latin typeface="Cambria Math" panose="02040503050406030204" pitchFamily="18" charset="0"/>
                            <a:cs typeface="Times New Roman" pitchFamily="18" charset="0"/>
                          </a:rPr>
                          <m:t>3</m:t>
                        </m:r>
                      </m:sub>
                    </m:sSub>
                  </m:oMath>
                </a14:m>
                <a:r>
                  <a:rPr lang="en-US" sz="1800" dirty="0">
                    <a:solidFill>
                      <a:schemeClr val="tx1"/>
                    </a:solidFill>
                    <a:latin typeface="Times New Roman" pitchFamily="18" charset="0"/>
                    <a:cs typeface="Times New Roman" pitchFamily="18" charset="0"/>
                  </a:rPr>
                  <a:t>, </a:t>
                </a:r>
                <a14:m>
                  <m:oMath xmlns:m="http://schemas.openxmlformats.org/officeDocument/2006/math">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b="0" i="1" smtClean="0">
                            <a:solidFill>
                              <a:schemeClr val="tx1"/>
                            </a:solidFill>
                            <a:latin typeface="Cambria Math" panose="02040503050406030204" pitchFamily="18" charset="0"/>
                            <a:cs typeface="Times New Roman" pitchFamily="18" charset="0"/>
                          </a:rPr>
                          <m:t>3</m:t>
                        </m:r>
                      </m:sub>
                    </m:sSub>
                  </m:oMath>
                </a14:m>
                <a:r>
                  <a:rPr lang="en-US" sz="1800" dirty="0">
                    <a:solidFill>
                      <a:schemeClr val="tx1"/>
                    </a:solidFill>
                    <a:latin typeface="Times New Roman" pitchFamily="18" charset="0"/>
                    <a:cs typeface="Times New Roman" pitchFamily="18" charset="0"/>
                  </a:rPr>
                  <a:t>)</a:t>
                </a:r>
              </a:p>
              <a:p>
                <a:pPr marL="114300" indent="0">
                  <a:spcBef>
                    <a:spcPts val="0"/>
                  </a:spcBef>
                  <a:buNone/>
                </a:pPr>
                <a:r>
                  <a:rPr lang="en-US" sz="2000" b="1" dirty="0">
                    <a:solidFill>
                      <a:schemeClr val="tx1"/>
                    </a:solidFill>
                    <a:latin typeface="Times New Roman" pitchFamily="18" charset="0"/>
                    <a:cs typeface="Times New Roman" pitchFamily="18" charset="0"/>
                  </a:rPr>
                  <a:t>Output:</a:t>
                </a:r>
              </a:p>
              <a:p>
                <a:pPr marL="114300" indent="0">
                  <a:spcBef>
                    <a:spcPts val="0"/>
                  </a:spcBef>
                  <a:buNone/>
                </a:pPr>
                <a:r>
                  <a:rPr lang="en-US" sz="2000" dirty="0">
                    <a:solidFill>
                      <a:schemeClr val="tx1"/>
                    </a:solidFill>
                    <a:latin typeface="Times New Roman" pitchFamily="18" charset="0"/>
                    <a:cs typeface="Times New Roman" pitchFamily="18" charset="0"/>
                  </a:rPr>
                  <a:t>Angle between three joint points at B (</a:t>
                </a:r>
                <a:r>
                  <a:rPr lang="el-GR" sz="1800" i="0" dirty="0">
                    <a:solidFill>
                      <a:schemeClr val="tx1"/>
                    </a:solidFill>
                    <a:effectLst/>
                    <a:latin typeface="Times New Roman" panose="02020603050405020304" pitchFamily="18" charset="0"/>
                    <a:cs typeface="Times New Roman" panose="02020603050405020304" pitchFamily="18" charset="0"/>
                  </a:rPr>
                  <a:t>θ</a:t>
                </a:r>
                <a:r>
                  <a:rPr lang="en-US" sz="1600" dirty="0">
                    <a:solidFill>
                      <a:schemeClr val="tx1"/>
                    </a:solidFill>
                    <a:latin typeface="Times New Roman" pitchFamily="18" charset="0"/>
                    <a:cs typeface="Times New Roman" pitchFamily="18" charset="0"/>
                  </a:rPr>
                  <a:t>deg</a:t>
                </a:r>
                <a:r>
                  <a:rPr lang="en-US" sz="2000" dirty="0">
                    <a:solidFill>
                      <a:schemeClr val="tx1"/>
                    </a:solidFill>
                    <a:latin typeface="Times New Roman" pitchFamily="18" charset="0"/>
                    <a:cs typeface="Times New Roman" pitchFamily="18" charset="0"/>
                  </a:rPr>
                  <a:t>)</a:t>
                </a:r>
              </a:p>
              <a:p>
                <a:pPr marL="571500" indent="-457200">
                  <a:spcBef>
                    <a:spcPts val="0"/>
                  </a:spcBef>
                  <a:buAutoNum type="arabicPeriod"/>
                </a:pP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itchFamily="18" charset="0"/>
                          </a:rPr>
                        </m:ctrlPr>
                      </m:accPr>
                      <m:e>
                        <m:r>
                          <a:rPr lang="en-US" sz="2000" b="0" i="1" smtClean="0">
                            <a:solidFill>
                              <a:schemeClr val="tx1"/>
                            </a:solidFill>
                            <a:latin typeface="Cambria Math" panose="02040503050406030204" pitchFamily="18" charset="0"/>
                            <a:cs typeface="Times New Roman" pitchFamily="18" charset="0"/>
                          </a:rPr>
                          <m:t>𝐵𝐴</m:t>
                        </m:r>
                        <m:r>
                          <a:rPr lang="en-US" sz="2000" b="0" i="1" smtClean="0">
                            <a:solidFill>
                              <a:schemeClr val="tx1"/>
                            </a:solidFill>
                            <a:latin typeface="Cambria Math" panose="02040503050406030204" pitchFamily="18" charset="0"/>
                            <a:cs typeface="Times New Roman" pitchFamily="18" charset="0"/>
                          </a:rPr>
                          <m:t> </m:t>
                        </m:r>
                      </m:e>
                    </m:acc>
                    <m:r>
                      <a:rPr lang="en-US" sz="2000" b="0" i="1" smtClean="0">
                        <a:solidFill>
                          <a:schemeClr val="tx1"/>
                        </a:solidFill>
                        <a:latin typeface="Cambria Math" panose="02040503050406030204" pitchFamily="18" charset="0"/>
                        <a:cs typeface="Times New Roman" pitchFamily="18" charset="0"/>
                      </a:rPr>
                      <m:t>=</m:t>
                    </m:r>
                    <m:acc>
                      <m:accPr>
                        <m:chr m:val="⃗"/>
                        <m:ctrlPr>
                          <a:rPr lang="en-US" sz="2000" i="1">
                            <a:solidFill>
                              <a:schemeClr val="tx1"/>
                            </a:solidFill>
                            <a:latin typeface="Cambria Math" panose="02040503050406030204" pitchFamily="18" charset="0"/>
                            <a:cs typeface="Times New Roman" pitchFamily="18" charset="0"/>
                          </a:rPr>
                        </m:ctrlPr>
                      </m:accPr>
                      <m:e>
                        <m:r>
                          <a:rPr lang="en-US" sz="2000" i="1">
                            <a:solidFill>
                              <a:schemeClr val="tx1"/>
                            </a:solidFill>
                            <a:latin typeface="Cambria Math" panose="02040503050406030204" pitchFamily="18" charset="0"/>
                            <a:cs typeface="Times New Roman" pitchFamily="18" charset="0"/>
                          </a:rPr>
                          <m:t>𝐴</m:t>
                        </m:r>
                        <m:r>
                          <a:rPr lang="en-US" sz="2000" i="1">
                            <a:solidFill>
                              <a:schemeClr val="tx1"/>
                            </a:solidFill>
                            <a:latin typeface="Cambria Math" panose="02040503050406030204" pitchFamily="18" charset="0"/>
                            <a:cs typeface="Times New Roman" pitchFamily="18" charset="0"/>
                          </a:rPr>
                          <m:t> </m:t>
                        </m:r>
                      </m:e>
                    </m:acc>
                    <m:r>
                      <a:rPr lang="en-US" sz="2000" b="0" i="1" smtClean="0">
                        <a:solidFill>
                          <a:schemeClr val="tx1"/>
                        </a:solidFill>
                        <a:latin typeface="Cambria Math" panose="02040503050406030204" pitchFamily="18" charset="0"/>
                        <a:cs typeface="Times New Roman" pitchFamily="18" charset="0"/>
                      </a:rPr>
                      <m:t>−</m:t>
                    </m:r>
                  </m:oMath>
                </a14:m>
                <a:r>
                  <a:rPr lang="en-US" sz="2000" dirty="0">
                    <a:solidFill>
                      <a:schemeClr val="tx1"/>
                    </a:solidFill>
                    <a:latin typeface="Times New Roman" pitchFamily="18" charset="0"/>
                    <a:cs typeface="Times New Roman" pitchFamily="18" charset="0"/>
                  </a:rPr>
                  <a:t> </a:t>
                </a:r>
                <a14:m>
                  <m:oMath xmlns:m="http://schemas.openxmlformats.org/officeDocument/2006/math">
                    <m:acc>
                      <m:accPr>
                        <m:chr m:val="⃗"/>
                        <m:ctrlPr>
                          <a:rPr lang="en-US" sz="2000" i="1">
                            <a:solidFill>
                              <a:schemeClr val="tx1"/>
                            </a:solidFill>
                            <a:latin typeface="Cambria Math" panose="02040503050406030204" pitchFamily="18" charset="0"/>
                            <a:cs typeface="Times New Roman" pitchFamily="18" charset="0"/>
                          </a:rPr>
                        </m:ctrlPr>
                      </m:accPr>
                      <m:e>
                        <m:r>
                          <a:rPr lang="en-US" sz="2000" b="0" i="1" smtClean="0">
                            <a:solidFill>
                              <a:schemeClr val="tx1"/>
                            </a:solidFill>
                            <a:latin typeface="Cambria Math" panose="02040503050406030204" pitchFamily="18" charset="0"/>
                            <a:cs typeface="Times New Roman" pitchFamily="18" charset="0"/>
                          </a:rPr>
                          <m:t>𝐵</m:t>
                        </m:r>
                        <m:r>
                          <a:rPr lang="en-US" sz="2000" i="1">
                            <a:solidFill>
                              <a:schemeClr val="tx1"/>
                            </a:solidFill>
                            <a:latin typeface="Cambria Math" panose="02040503050406030204" pitchFamily="18" charset="0"/>
                            <a:cs typeface="Times New Roman" pitchFamily="18" charset="0"/>
                          </a:rPr>
                          <m:t> </m:t>
                        </m:r>
                      </m:e>
                    </m:acc>
                  </m:oMath>
                </a14:m>
                <a:endParaRPr lang="en-US" sz="2000" dirty="0">
                  <a:solidFill>
                    <a:schemeClr val="tx1"/>
                  </a:solidFill>
                  <a:latin typeface="Times New Roman" pitchFamily="18" charset="0"/>
                  <a:cs typeface="Times New Roman" pitchFamily="18" charset="0"/>
                </a:endParaRPr>
              </a:p>
              <a:p>
                <a:pPr marL="571500" indent="-457200">
                  <a:spcBef>
                    <a:spcPts val="0"/>
                  </a:spcBef>
                  <a:buAutoNum type="arabicPeriod"/>
                </a:pPr>
                <a14:m>
                  <m:oMath xmlns:m="http://schemas.openxmlformats.org/officeDocument/2006/math">
                    <m:acc>
                      <m:accPr>
                        <m:chr m:val="⃗"/>
                        <m:ctrlPr>
                          <a:rPr lang="en-US" sz="2000" i="1" smtClean="0">
                            <a:solidFill>
                              <a:schemeClr val="tx1"/>
                            </a:solidFill>
                            <a:latin typeface="Cambria Math" panose="02040503050406030204" pitchFamily="18" charset="0"/>
                            <a:cs typeface="Times New Roman" pitchFamily="18" charset="0"/>
                          </a:rPr>
                        </m:ctrlPr>
                      </m:accPr>
                      <m:e>
                        <m:r>
                          <a:rPr lang="en-US" sz="2000" b="0" i="1" smtClean="0">
                            <a:solidFill>
                              <a:schemeClr val="tx1"/>
                            </a:solidFill>
                            <a:latin typeface="Cambria Math" panose="02040503050406030204" pitchFamily="18" charset="0"/>
                            <a:cs typeface="Times New Roman" pitchFamily="18" charset="0"/>
                          </a:rPr>
                          <m:t>𝐵𝐶</m:t>
                        </m:r>
                        <m:r>
                          <a:rPr lang="en-US" sz="2000" b="0" i="1" smtClean="0">
                            <a:solidFill>
                              <a:schemeClr val="tx1"/>
                            </a:solidFill>
                            <a:latin typeface="Cambria Math" panose="02040503050406030204" pitchFamily="18" charset="0"/>
                            <a:cs typeface="Times New Roman" pitchFamily="18" charset="0"/>
                          </a:rPr>
                          <m:t> </m:t>
                        </m:r>
                      </m:e>
                    </m:acc>
                    <m:r>
                      <a:rPr lang="en-US" sz="2000" b="0" i="1" smtClean="0">
                        <a:solidFill>
                          <a:schemeClr val="tx1"/>
                        </a:solidFill>
                        <a:latin typeface="Cambria Math" panose="02040503050406030204" pitchFamily="18" charset="0"/>
                        <a:cs typeface="Times New Roman" pitchFamily="18" charset="0"/>
                      </a:rPr>
                      <m:t>=</m:t>
                    </m:r>
                    <m:acc>
                      <m:accPr>
                        <m:chr m:val="⃗"/>
                        <m:ctrlPr>
                          <a:rPr lang="en-US" sz="2000" i="1">
                            <a:solidFill>
                              <a:schemeClr val="tx1"/>
                            </a:solidFill>
                            <a:latin typeface="Cambria Math" panose="02040503050406030204" pitchFamily="18" charset="0"/>
                            <a:cs typeface="Times New Roman" pitchFamily="18" charset="0"/>
                          </a:rPr>
                        </m:ctrlPr>
                      </m:accPr>
                      <m:e>
                        <m:r>
                          <a:rPr lang="en-US" sz="2000" b="0" i="1" smtClean="0">
                            <a:solidFill>
                              <a:schemeClr val="tx1"/>
                            </a:solidFill>
                            <a:latin typeface="Cambria Math" panose="02040503050406030204" pitchFamily="18" charset="0"/>
                            <a:cs typeface="Times New Roman" pitchFamily="18" charset="0"/>
                          </a:rPr>
                          <m:t>𝐶</m:t>
                        </m:r>
                        <m:r>
                          <a:rPr lang="en-US" sz="2000" i="1">
                            <a:solidFill>
                              <a:schemeClr val="tx1"/>
                            </a:solidFill>
                            <a:latin typeface="Cambria Math" panose="02040503050406030204" pitchFamily="18" charset="0"/>
                            <a:cs typeface="Times New Roman" pitchFamily="18" charset="0"/>
                          </a:rPr>
                          <m:t> </m:t>
                        </m:r>
                      </m:e>
                    </m:acc>
                    <m:r>
                      <a:rPr lang="en-US" sz="2000" b="0" i="1" smtClean="0">
                        <a:solidFill>
                          <a:schemeClr val="tx1"/>
                        </a:solidFill>
                        <a:latin typeface="Cambria Math" panose="02040503050406030204" pitchFamily="18" charset="0"/>
                        <a:cs typeface="Times New Roman" pitchFamily="18" charset="0"/>
                      </a:rPr>
                      <m:t>−</m:t>
                    </m:r>
                  </m:oMath>
                </a14:m>
                <a:r>
                  <a:rPr lang="en-US" sz="2000" dirty="0">
                    <a:solidFill>
                      <a:schemeClr val="tx1"/>
                    </a:solidFill>
                    <a:latin typeface="Times New Roman" pitchFamily="18" charset="0"/>
                    <a:cs typeface="Times New Roman" pitchFamily="18" charset="0"/>
                  </a:rPr>
                  <a:t> </a:t>
                </a:r>
                <a14:m>
                  <m:oMath xmlns:m="http://schemas.openxmlformats.org/officeDocument/2006/math">
                    <m:acc>
                      <m:accPr>
                        <m:chr m:val="⃗"/>
                        <m:ctrlPr>
                          <a:rPr lang="en-US" sz="2000" i="1">
                            <a:solidFill>
                              <a:schemeClr val="tx1"/>
                            </a:solidFill>
                            <a:latin typeface="Cambria Math" panose="02040503050406030204" pitchFamily="18" charset="0"/>
                            <a:cs typeface="Times New Roman" pitchFamily="18" charset="0"/>
                          </a:rPr>
                        </m:ctrlPr>
                      </m:accPr>
                      <m:e>
                        <m:r>
                          <a:rPr lang="en-US" sz="2000" b="0" i="1" smtClean="0">
                            <a:solidFill>
                              <a:schemeClr val="tx1"/>
                            </a:solidFill>
                            <a:latin typeface="Cambria Math" panose="02040503050406030204" pitchFamily="18" charset="0"/>
                            <a:cs typeface="Times New Roman" pitchFamily="18" charset="0"/>
                          </a:rPr>
                          <m:t>𝐵</m:t>
                        </m:r>
                        <m:r>
                          <a:rPr lang="en-US" sz="2000" i="1">
                            <a:solidFill>
                              <a:schemeClr val="tx1"/>
                            </a:solidFill>
                            <a:latin typeface="Cambria Math" panose="02040503050406030204" pitchFamily="18" charset="0"/>
                            <a:cs typeface="Times New Roman" pitchFamily="18" charset="0"/>
                          </a:rPr>
                          <m:t> </m:t>
                        </m:r>
                      </m:e>
                    </m:acc>
                  </m:oMath>
                </a14:m>
                <a:endParaRPr lang="en-US" sz="2000" dirty="0">
                  <a:solidFill>
                    <a:schemeClr val="tx1"/>
                  </a:solidFill>
                  <a:latin typeface="Times New Roman" pitchFamily="18" charset="0"/>
                  <a:cs typeface="Times New Roman" pitchFamily="18" charset="0"/>
                </a:endParaRPr>
              </a:p>
              <a:p>
                <a:pPr marL="571500" indent="-457200">
                  <a:spcBef>
                    <a:spcPts val="0"/>
                  </a:spcBef>
                  <a:buAutoNum type="arabicPeriod"/>
                </a:pPr>
                <a:r>
                  <a:rPr lang="en-US" sz="1800" dirty="0">
                    <a:solidFill>
                      <a:schemeClr val="tx1"/>
                    </a:solidFill>
                    <a:latin typeface="Times New Roman" pitchFamily="18" charset="0"/>
                    <a:cs typeface="Times New Roman" pitchFamily="18" charset="0"/>
                  </a:rPr>
                  <a:t>||</a:t>
                </a:r>
                <a:r>
                  <a:rPr lang="en-US" sz="1800" dirty="0">
                    <a:solidFill>
                      <a:schemeClr val="tx1"/>
                    </a:solidFill>
                    <a:cs typeface="Times New Roman" pitchFamily="18" charset="0"/>
                  </a:rPr>
                  <a:t> </a:t>
                </a:r>
                <a14:m>
                  <m:oMath xmlns:m="http://schemas.openxmlformats.org/officeDocument/2006/math">
                    <m:acc>
                      <m:accPr>
                        <m:chr m:val="⃗"/>
                        <m:ctrlPr>
                          <a:rPr lang="en-US" sz="1800" i="1" smtClean="0">
                            <a:solidFill>
                              <a:schemeClr val="tx1"/>
                            </a:solidFill>
                            <a:latin typeface="Cambria Math" panose="02040503050406030204" pitchFamily="18" charset="0"/>
                            <a:cs typeface="Times New Roman" pitchFamily="18" charset="0"/>
                          </a:rPr>
                        </m:ctrlPr>
                      </m:accPr>
                      <m:e>
                        <m:r>
                          <a:rPr lang="en-US" sz="1800" b="0" i="1" smtClean="0">
                            <a:solidFill>
                              <a:schemeClr val="tx1"/>
                            </a:solidFill>
                            <a:latin typeface="Cambria Math" panose="02040503050406030204" pitchFamily="18" charset="0"/>
                            <a:cs typeface="Times New Roman" pitchFamily="18" charset="0"/>
                          </a:rPr>
                          <m:t>𝐵𝐴</m:t>
                        </m:r>
                        <m:r>
                          <a:rPr lang="en-US" sz="1800" b="0" i="1" smtClean="0">
                            <a:solidFill>
                              <a:schemeClr val="tx1"/>
                            </a:solidFill>
                            <a:latin typeface="Cambria Math" panose="02040503050406030204" pitchFamily="18" charset="0"/>
                            <a:cs typeface="Times New Roman" pitchFamily="18" charset="0"/>
                          </a:rPr>
                          <m:t> </m:t>
                        </m:r>
                      </m:e>
                    </m:acc>
                  </m:oMath>
                </a14:m>
                <a:r>
                  <a:rPr lang="en-US" sz="1800" dirty="0">
                    <a:solidFill>
                      <a:schemeClr val="tx1"/>
                    </a:solidFill>
                    <a:latin typeface="Times New Roman" pitchFamily="18" charset="0"/>
                    <a:cs typeface="Times New Roman" pitchFamily="18" charset="0"/>
                  </a:rPr>
                  <a:t>|| = </a:t>
                </a:r>
                <a14:m>
                  <m:oMath xmlns:m="http://schemas.openxmlformats.org/officeDocument/2006/math">
                    <m:rad>
                      <m:radPr>
                        <m:degHide m:val="on"/>
                        <m:ctrlPr>
                          <a:rPr lang="en-US" sz="1800" i="1" smtClean="0">
                            <a:solidFill>
                              <a:schemeClr val="tx1"/>
                            </a:solidFill>
                            <a:latin typeface="Cambria Math" panose="02040503050406030204" pitchFamily="18" charset="0"/>
                            <a:cs typeface="Times New Roman" pitchFamily="18" charset="0"/>
                          </a:rPr>
                        </m:ctrlPr>
                      </m:radPr>
                      <m:deg/>
                      <m:e>
                        <m:d>
                          <m:dPr>
                            <m:ctrlPr>
                              <a:rPr lang="en-US" sz="1800" b="0" i="1" smtClean="0">
                                <a:solidFill>
                                  <a:schemeClr val="tx1"/>
                                </a:solidFill>
                                <a:latin typeface="Cambria Math" panose="02040503050406030204" pitchFamily="18" charset="0"/>
                                <a:cs typeface="Times New Roman" pitchFamily="18" charset="0"/>
                              </a:rPr>
                            </m:ctrlPr>
                          </m:dPr>
                          <m:e>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i="1">
                                    <a:solidFill>
                                      <a:schemeClr val="tx1"/>
                                    </a:solidFill>
                                    <a:latin typeface="Cambria Math" panose="02040503050406030204" pitchFamily="18" charset="0"/>
                                    <a:cs typeface="Times New Roman" pitchFamily="18" charset="0"/>
                                  </a:rPr>
                                  <m:t>1</m:t>
                                </m:r>
                              </m:sub>
                            </m:sSub>
                            <m:r>
                              <a:rPr lang="en-US" sz="1800" b="0" i="1" smtClean="0">
                                <a:solidFill>
                                  <a:schemeClr val="tx1"/>
                                </a:solidFill>
                                <a:latin typeface="Cambria Math" panose="02040503050406030204" pitchFamily="18" charset="0"/>
                                <a:cs typeface="Times New Roman" pitchFamily="18" charset="0"/>
                              </a:rPr>
                              <m:t>−</m:t>
                            </m:r>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b="0" i="1" smtClean="0">
                                    <a:solidFill>
                                      <a:schemeClr val="tx1"/>
                                    </a:solidFill>
                                    <a:latin typeface="Cambria Math" panose="02040503050406030204" pitchFamily="18" charset="0"/>
                                    <a:cs typeface="Times New Roman" pitchFamily="18" charset="0"/>
                                  </a:rPr>
                                  <m:t>2</m:t>
                                </m:r>
                              </m:sub>
                            </m:sSub>
                          </m:e>
                        </m:d>
                        <m:r>
                          <a:rPr lang="en-US" sz="1800" b="0" i="1" baseline="40000" smtClean="0">
                            <a:solidFill>
                              <a:schemeClr val="tx1"/>
                            </a:solidFill>
                            <a:latin typeface="Cambria Math" panose="02040503050406030204" pitchFamily="18" charset="0"/>
                            <a:cs typeface="Times New Roman" pitchFamily="18" charset="0"/>
                          </a:rPr>
                          <m:t>2</m:t>
                        </m:r>
                        <m:r>
                          <a:rPr lang="en-US" sz="1800" b="0" i="1" smtClean="0">
                            <a:solidFill>
                              <a:schemeClr val="tx1"/>
                            </a:solidFill>
                            <a:latin typeface="Cambria Math" panose="02040503050406030204" pitchFamily="18" charset="0"/>
                            <a:cs typeface="Times New Roman" pitchFamily="18" charset="0"/>
                          </a:rPr>
                          <m:t>+</m:t>
                        </m:r>
                        <m:d>
                          <m:dPr>
                            <m:ctrlPr>
                              <a:rPr lang="en-US" sz="1800" i="1">
                                <a:solidFill>
                                  <a:schemeClr val="tx1"/>
                                </a:solidFill>
                                <a:latin typeface="Cambria Math" panose="02040503050406030204" pitchFamily="18" charset="0"/>
                                <a:cs typeface="Times New Roman" pitchFamily="18" charset="0"/>
                              </a:rPr>
                            </m:ctrlPr>
                          </m:dPr>
                          <m:e>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i="1">
                                    <a:solidFill>
                                      <a:schemeClr val="tx1"/>
                                    </a:solidFill>
                                    <a:latin typeface="Cambria Math" panose="02040503050406030204" pitchFamily="18" charset="0"/>
                                    <a:cs typeface="Times New Roman" pitchFamily="18" charset="0"/>
                                  </a:rPr>
                                  <m:t>1</m:t>
                                </m:r>
                              </m:sub>
                            </m:sSub>
                            <m:r>
                              <a:rPr lang="en-US" sz="1800" i="1">
                                <a:solidFill>
                                  <a:schemeClr val="tx1"/>
                                </a:solidFill>
                                <a:latin typeface="Cambria Math" panose="02040503050406030204" pitchFamily="18" charset="0"/>
                                <a:cs typeface="Times New Roman" pitchFamily="18" charset="0"/>
                              </a:rPr>
                              <m:t>−</m:t>
                            </m:r>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i="1">
                                    <a:solidFill>
                                      <a:schemeClr val="tx1"/>
                                    </a:solidFill>
                                    <a:latin typeface="Cambria Math" panose="02040503050406030204" pitchFamily="18" charset="0"/>
                                    <a:cs typeface="Times New Roman" pitchFamily="18" charset="0"/>
                                  </a:rPr>
                                  <m:t>2</m:t>
                                </m:r>
                              </m:sub>
                            </m:sSub>
                          </m:e>
                        </m:d>
                        <m:r>
                          <a:rPr lang="en-US" sz="1800" i="1" baseline="40000">
                            <a:solidFill>
                              <a:schemeClr val="tx1"/>
                            </a:solidFill>
                            <a:latin typeface="Cambria Math" panose="02040503050406030204" pitchFamily="18" charset="0"/>
                            <a:cs typeface="Times New Roman" pitchFamily="18" charset="0"/>
                          </a:rPr>
                          <m:t>2</m:t>
                        </m:r>
                        <m:r>
                          <a:rPr lang="en-US" sz="1800" b="0" i="1" smtClean="0">
                            <a:solidFill>
                              <a:schemeClr val="tx1"/>
                            </a:solidFill>
                            <a:latin typeface="Cambria Math" panose="02040503050406030204" pitchFamily="18" charset="0"/>
                            <a:cs typeface="Times New Roman" pitchFamily="18" charset="0"/>
                          </a:rPr>
                          <m:t>+</m:t>
                        </m:r>
                        <m:d>
                          <m:dPr>
                            <m:ctrlPr>
                              <a:rPr lang="en-US" sz="1800" i="1">
                                <a:solidFill>
                                  <a:schemeClr val="tx1"/>
                                </a:solidFill>
                                <a:latin typeface="Cambria Math" panose="02040503050406030204" pitchFamily="18" charset="0"/>
                                <a:cs typeface="Times New Roman" pitchFamily="18" charset="0"/>
                              </a:rPr>
                            </m:ctrlPr>
                          </m:dPr>
                          <m:e>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i="1">
                                    <a:solidFill>
                                      <a:schemeClr val="tx1"/>
                                    </a:solidFill>
                                    <a:latin typeface="Cambria Math" panose="02040503050406030204" pitchFamily="18" charset="0"/>
                                    <a:cs typeface="Times New Roman" pitchFamily="18" charset="0"/>
                                  </a:rPr>
                                  <m:t>1</m:t>
                                </m:r>
                              </m:sub>
                            </m:sSub>
                            <m:r>
                              <a:rPr lang="en-US" sz="1800" i="1">
                                <a:solidFill>
                                  <a:schemeClr val="tx1"/>
                                </a:solidFill>
                                <a:latin typeface="Cambria Math" panose="02040503050406030204" pitchFamily="18" charset="0"/>
                                <a:cs typeface="Times New Roman" pitchFamily="18" charset="0"/>
                              </a:rPr>
                              <m:t>−</m:t>
                            </m:r>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i="1">
                                    <a:solidFill>
                                      <a:schemeClr val="tx1"/>
                                    </a:solidFill>
                                    <a:latin typeface="Cambria Math" panose="02040503050406030204" pitchFamily="18" charset="0"/>
                                    <a:cs typeface="Times New Roman" pitchFamily="18" charset="0"/>
                                  </a:rPr>
                                  <m:t>2</m:t>
                                </m:r>
                              </m:sub>
                            </m:sSub>
                          </m:e>
                        </m:d>
                        <m:r>
                          <a:rPr lang="en-US" sz="1800" i="1" baseline="40000">
                            <a:solidFill>
                              <a:schemeClr val="tx1"/>
                            </a:solidFill>
                            <a:latin typeface="Cambria Math" panose="02040503050406030204" pitchFamily="18" charset="0"/>
                            <a:cs typeface="Times New Roman" pitchFamily="18" charset="0"/>
                          </a:rPr>
                          <m:t>2</m:t>
                        </m:r>
                      </m:e>
                    </m:rad>
                  </m:oMath>
                </a14:m>
                <a:endParaRPr lang="en-US" sz="1800" dirty="0">
                  <a:solidFill>
                    <a:schemeClr val="tx1"/>
                  </a:solidFill>
                  <a:latin typeface="Times New Roman" pitchFamily="18" charset="0"/>
                  <a:cs typeface="Times New Roman" pitchFamily="18" charset="0"/>
                </a:endParaRPr>
              </a:p>
              <a:p>
                <a:pPr marL="571500" indent="-457200">
                  <a:spcBef>
                    <a:spcPts val="0"/>
                  </a:spcBef>
                  <a:buFont typeface="Times New Roman"/>
                  <a:buAutoNum type="arabicPeriod"/>
                </a:pPr>
                <a:r>
                  <a:rPr lang="en-US" sz="1800" dirty="0">
                    <a:solidFill>
                      <a:schemeClr val="tx1"/>
                    </a:solidFill>
                    <a:latin typeface="Times New Roman" pitchFamily="18" charset="0"/>
                    <a:cs typeface="Times New Roman" pitchFamily="18" charset="0"/>
                  </a:rPr>
                  <a:t>||</a:t>
                </a:r>
                <a:r>
                  <a:rPr lang="en-US" sz="1800" dirty="0">
                    <a:solidFill>
                      <a:schemeClr val="tx1"/>
                    </a:solidFill>
                    <a:cs typeface="Times New Roman" pitchFamily="18" charset="0"/>
                  </a:rPr>
                  <a:t> </a:t>
                </a:r>
                <a14:m>
                  <m:oMath xmlns:m="http://schemas.openxmlformats.org/officeDocument/2006/math">
                    <m:acc>
                      <m:accPr>
                        <m:chr m:val="⃗"/>
                        <m:ctrlPr>
                          <a:rPr lang="en-US" sz="1800" i="1" smtClean="0">
                            <a:solidFill>
                              <a:schemeClr val="tx1"/>
                            </a:solidFill>
                            <a:latin typeface="Cambria Math" panose="02040503050406030204" pitchFamily="18" charset="0"/>
                            <a:cs typeface="Times New Roman" pitchFamily="18" charset="0"/>
                          </a:rPr>
                        </m:ctrlPr>
                      </m:accPr>
                      <m:e>
                        <m:r>
                          <a:rPr lang="en-US" sz="1800" b="0" i="1" smtClean="0">
                            <a:solidFill>
                              <a:schemeClr val="tx1"/>
                            </a:solidFill>
                            <a:latin typeface="Cambria Math" panose="02040503050406030204" pitchFamily="18" charset="0"/>
                            <a:cs typeface="Times New Roman" pitchFamily="18" charset="0"/>
                          </a:rPr>
                          <m:t>𝐵𝐶</m:t>
                        </m:r>
                        <m:r>
                          <a:rPr lang="en-US" sz="1800" b="0" i="1" smtClean="0">
                            <a:solidFill>
                              <a:schemeClr val="tx1"/>
                            </a:solidFill>
                            <a:latin typeface="Cambria Math" panose="02040503050406030204" pitchFamily="18" charset="0"/>
                            <a:cs typeface="Times New Roman" pitchFamily="18" charset="0"/>
                          </a:rPr>
                          <m:t> </m:t>
                        </m:r>
                      </m:e>
                    </m:acc>
                  </m:oMath>
                </a14:m>
                <a:r>
                  <a:rPr lang="en-US" sz="1800" dirty="0">
                    <a:solidFill>
                      <a:schemeClr val="tx1"/>
                    </a:solidFill>
                    <a:latin typeface="Times New Roman" pitchFamily="18" charset="0"/>
                    <a:cs typeface="Times New Roman" pitchFamily="18" charset="0"/>
                  </a:rPr>
                  <a:t>|| = </a:t>
                </a:r>
                <a14:m>
                  <m:oMath xmlns:m="http://schemas.openxmlformats.org/officeDocument/2006/math">
                    <m:rad>
                      <m:radPr>
                        <m:degHide m:val="on"/>
                        <m:ctrlPr>
                          <a:rPr lang="en-US" sz="1800" i="1" smtClean="0">
                            <a:solidFill>
                              <a:schemeClr val="tx1"/>
                            </a:solidFill>
                            <a:latin typeface="Cambria Math" panose="02040503050406030204" pitchFamily="18" charset="0"/>
                            <a:cs typeface="Times New Roman" pitchFamily="18" charset="0"/>
                          </a:rPr>
                        </m:ctrlPr>
                      </m:radPr>
                      <m:deg/>
                      <m:e>
                        <m:d>
                          <m:dPr>
                            <m:ctrlPr>
                              <a:rPr lang="en-US" sz="1800" b="0" i="1" smtClean="0">
                                <a:solidFill>
                                  <a:schemeClr val="tx1"/>
                                </a:solidFill>
                                <a:latin typeface="Cambria Math" panose="02040503050406030204" pitchFamily="18" charset="0"/>
                                <a:cs typeface="Times New Roman" pitchFamily="18" charset="0"/>
                              </a:rPr>
                            </m:ctrlPr>
                          </m:dPr>
                          <m:e>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b="0" i="1" smtClean="0">
                                    <a:solidFill>
                                      <a:schemeClr val="tx1"/>
                                    </a:solidFill>
                                    <a:latin typeface="Cambria Math" panose="02040503050406030204" pitchFamily="18" charset="0"/>
                                    <a:cs typeface="Times New Roman" pitchFamily="18" charset="0"/>
                                  </a:rPr>
                                  <m:t>3</m:t>
                                </m:r>
                              </m:sub>
                            </m:sSub>
                            <m:r>
                              <a:rPr lang="en-US" sz="1800" b="0" i="1" smtClean="0">
                                <a:solidFill>
                                  <a:schemeClr val="tx1"/>
                                </a:solidFill>
                                <a:latin typeface="Cambria Math" panose="02040503050406030204" pitchFamily="18" charset="0"/>
                                <a:cs typeface="Times New Roman" pitchFamily="18" charset="0"/>
                              </a:rPr>
                              <m:t>−</m:t>
                            </m:r>
                            <m:sSub>
                              <m:sSubPr>
                                <m:ctrlPr>
                                  <a:rPr lang="pt-BR" sz="1800" i="1">
                                    <a:solidFill>
                                      <a:schemeClr val="tx1"/>
                                    </a:solidFill>
                                    <a:latin typeface="Cambria Math" panose="02040503050406030204" pitchFamily="18" charset="0"/>
                                    <a:cs typeface="Times New Roman" pitchFamily="18" charset="0"/>
                                  </a:rPr>
                                </m:ctrlPr>
                              </m:sSubPr>
                              <m:e>
                                <m:r>
                                  <a:rPr lang="en-US" sz="1800" i="1">
                                    <a:solidFill>
                                      <a:schemeClr val="tx1"/>
                                    </a:solidFill>
                                    <a:latin typeface="Cambria Math" panose="02040503050406030204" pitchFamily="18" charset="0"/>
                                    <a:cs typeface="Times New Roman" pitchFamily="18" charset="0"/>
                                  </a:rPr>
                                  <m:t>𝑥</m:t>
                                </m:r>
                              </m:e>
                              <m:sub>
                                <m:r>
                                  <a:rPr lang="en-US" sz="1800" b="0" i="1" smtClean="0">
                                    <a:solidFill>
                                      <a:schemeClr val="tx1"/>
                                    </a:solidFill>
                                    <a:latin typeface="Cambria Math" panose="02040503050406030204" pitchFamily="18" charset="0"/>
                                    <a:cs typeface="Times New Roman" pitchFamily="18" charset="0"/>
                                  </a:rPr>
                                  <m:t>2</m:t>
                                </m:r>
                              </m:sub>
                            </m:sSub>
                          </m:e>
                        </m:d>
                        <m:r>
                          <a:rPr lang="en-US" sz="1800" b="0" i="1" baseline="40000" smtClean="0">
                            <a:solidFill>
                              <a:schemeClr val="tx1"/>
                            </a:solidFill>
                            <a:latin typeface="Cambria Math" panose="02040503050406030204" pitchFamily="18" charset="0"/>
                            <a:cs typeface="Times New Roman" pitchFamily="18" charset="0"/>
                          </a:rPr>
                          <m:t>2</m:t>
                        </m:r>
                        <m:r>
                          <a:rPr lang="en-US" sz="1800" b="0" i="1" smtClean="0">
                            <a:solidFill>
                              <a:schemeClr val="tx1"/>
                            </a:solidFill>
                            <a:latin typeface="Cambria Math" panose="02040503050406030204" pitchFamily="18" charset="0"/>
                            <a:cs typeface="Times New Roman" pitchFamily="18" charset="0"/>
                          </a:rPr>
                          <m:t>+</m:t>
                        </m:r>
                        <m:d>
                          <m:dPr>
                            <m:ctrlPr>
                              <a:rPr lang="en-US" sz="1800" i="1">
                                <a:solidFill>
                                  <a:schemeClr val="tx1"/>
                                </a:solidFill>
                                <a:latin typeface="Cambria Math" panose="02040503050406030204" pitchFamily="18" charset="0"/>
                                <a:cs typeface="Times New Roman" pitchFamily="18" charset="0"/>
                              </a:rPr>
                            </m:ctrlPr>
                          </m:dPr>
                          <m:e>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b="0" i="1" smtClean="0">
                                    <a:solidFill>
                                      <a:schemeClr val="tx1"/>
                                    </a:solidFill>
                                    <a:latin typeface="Cambria Math" panose="02040503050406030204" pitchFamily="18" charset="0"/>
                                    <a:cs typeface="Times New Roman" pitchFamily="18" charset="0"/>
                                  </a:rPr>
                                  <m:t>3</m:t>
                                </m:r>
                              </m:sub>
                            </m:sSub>
                            <m:r>
                              <a:rPr lang="en-US" sz="1800" i="1">
                                <a:solidFill>
                                  <a:schemeClr val="tx1"/>
                                </a:solidFill>
                                <a:latin typeface="Cambria Math" panose="02040503050406030204" pitchFamily="18" charset="0"/>
                                <a:cs typeface="Times New Roman" pitchFamily="18" charset="0"/>
                              </a:rPr>
                              <m:t>−</m:t>
                            </m:r>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𝑦</m:t>
                                </m:r>
                              </m:e>
                              <m:sub>
                                <m:r>
                                  <a:rPr lang="en-US" sz="1800" i="1">
                                    <a:solidFill>
                                      <a:schemeClr val="tx1"/>
                                    </a:solidFill>
                                    <a:latin typeface="Cambria Math" panose="02040503050406030204" pitchFamily="18" charset="0"/>
                                    <a:cs typeface="Times New Roman" pitchFamily="18" charset="0"/>
                                  </a:rPr>
                                  <m:t>2</m:t>
                                </m:r>
                              </m:sub>
                            </m:sSub>
                          </m:e>
                        </m:d>
                        <m:r>
                          <a:rPr lang="en-US" sz="1800" i="1" baseline="40000">
                            <a:solidFill>
                              <a:schemeClr val="tx1"/>
                            </a:solidFill>
                            <a:latin typeface="Cambria Math" panose="02040503050406030204" pitchFamily="18" charset="0"/>
                            <a:cs typeface="Times New Roman" pitchFamily="18" charset="0"/>
                          </a:rPr>
                          <m:t>2</m:t>
                        </m:r>
                        <m:r>
                          <a:rPr lang="en-US" sz="1800" b="0" i="1" smtClean="0">
                            <a:solidFill>
                              <a:schemeClr val="tx1"/>
                            </a:solidFill>
                            <a:latin typeface="Cambria Math" panose="02040503050406030204" pitchFamily="18" charset="0"/>
                            <a:cs typeface="Times New Roman" pitchFamily="18" charset="0"/>
                          </a:rPr>
                          <m:t>+</m:t>
                        </m:r>
                        <m:d>
                          <m:dPr>
                            <m:ctrlPr>
                              <a:rPr lang="en-US" sz="1800" i="1">
                                <a:solidFill>
                                  <a:schemeClr val="tx1"/>
                                </a:solidFill>
                                <a:latin typeface="Cambria Math" panose="02040503050406030204" pitchFamily="18" charset="0"/>
                                <a:cs typeface="Times New Roman" pitchFamily="18" charset="0"/>
                              </a:rPr>
                            </m:ctrlPr>
                          </m:dPr>
                          <m:e>
                            <m:sSub>
                              <m:sSubPr>
                                <m:ctrlPr>
                                  <a:rPr lang="pt-BR" sz="1800" i="1">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b="0" i="1" smtClean="0">
                                    <a:solidFill>
                                      <a:schemeClr val="tx1"/>
                                    </a:solidFill>
                                    <a:latin typeface="Cambria Math" panose="02040503050406030204" pitchFamily="18" charset="0"/>
                                    <a:cs typeface="Times New Roman" pitchFamily="18" charset="0"/>
                                  </a:rPr>
                                  <m:t>3</m:t>
                                </m:r>
                              </m:sub>
                            </m:sSub>
                            <m:r>
                              <a:rPr lang="en-US" sz="1800" i="1">
                                <a:solidFill>
                                  <a:schemeClr val="tx1"/>
                                </a:solidFill>
                                <a:latin typeface="Cambria Math" panose="02040503050406030204" pitchFamily="18" charset="0"/>
                                <a:cs typeface="Times New Roman" pitchFamily="18" charset="0"/>
                              </a:rPr>
                              <m:t>−</m:t>
                            </m:r>
                            <m:sSub>
                              <m:sSubPr>
                                <m:ctrlPr>
                                  <a:rPr lang="pt-BR" sz="1800" i="1" smtClean="0">
                                    <a:solidFill>
                                      <a:schemeClr val="tx1"/>
                                    </a:solidFill>
                                    <a:latin typeface="Cambria Math" panose="02040503050406030204" pitchFamily="18" charset="0"/>
                                    <a:cs typeface="Times New Roman" pitchFamily="18" charset="0"/>
                                  </a:rPr>
                                </m:ctrlPr>
                              </m:sSubPr>
                              <m:e>
                                <m:r>
                                  <a:rPr lang="en-US" sz="1800" b="0" i="1" smtClean="0">
                                    <a:solidFill>
                                      <a:schemeClr val="tx1"/>
                                    </a:solidFill>
                                    <a:latin typeface="Cambria Math" panose="02040503050406030204" pitchFamily="18" charset="0"/>
                                    <a:cs typeface="Times New Roman" pitchFamily="18" charset="0"/>
                                  </a:rPr>
                                  <m:t>𝑧</m:t>
                                </m:r>
                              </m:e>
                              <m:sub>
                                <m:r>
                                  <a:rPr lang="en-US" sz="1800" i="1">
                                    <a:solidFill>
                                      <a:schemeClr val="tx1"/>
                                    </a:solidFill>
                                    <a:latin typeface="Cambria Math" panose="02040503050406030204" pitchFamily="18" charset="0"/>
                                    <a:cs typeface="Times New Roman" pitchFamily="18" charset="0"/>
                                  </a:rPr>
                                  <m:t>2</m:t>
                                </m:r>
                              </m:sub>
                            </m:sSub>
                          </m:e>
                        </m:d>
                        <m:r>
                          <a:rPr lang="en-US" sz="1800" i="1" baseline="40000">
                            <a:solidFill>
                              <a:schemeClr val="tx1"/>
                            </a:solidFill>
                            <a:latin typeface="Cambria Math" panose="02040503050406030204" pitchFamily="18" charset="0"/>
                            <a:cs typeface="Times New Roman" pitchFamily="18" charset="0"/>
                          </a:rPr>
                          <m:t>2</m:t>
                        </m:r>
                      </m:e>
                    </m:rad>
                  </m:oMath>
                </a14:m>
                <a:endParaRPr lang="en-US" sz="2000" dirty="0">
                  <a:solidFill>
                    <a:schemeClr val="tx1"/>
                  </a:solidFill>
                  <a:latin typeface="Times New Roman" pitchFamily="18" charset="0"/>
                  <a:cs typeface="Times New Roman" pitchFamily="18" charset="0"/>
                </a:endParaRPr>
              </a:p>
              <a:p>
                <a:pPr marL="571500" indent="-457200">
                  <a:spcBef>
                    <a:spcPts val="0"/>
                  </a:spcBef>
                  <a:buFont typeface="Times New Roman"/>
                  <a:buAutoNum type="arabicPeriod"/>
                </a:pPr>
                <a:r>
                  <a:rPr lang="en-US" sz="2000" dirty="0">
                    <a:solidFill>
                      <a:schemeClr val="tx1"/>
                    </a:solidFill>
                    <a:latin typeface="Times New Roman" pitchFamily="18" charset="0"/>
                    <a:cs typeface="Times New Roman" pitchFamily="18" charset="0"/>
                  </a:rPr>
                  <a:t>cos</a:t>
                </a:r>
                <a:r>
                  <a:rPr lang="el-GR" sz="2000" dirty="0">
                    <a:solidFill>
                      <a:schemeClr val="tx1"/>
                    </a:solidFill>
                    <a:latin typeface="Times New Roman" panose="02020603050405020304" pitchFamily="18" charset="0"/>
                    <a:cs typeface="Times New Roman" panose="02020603050405020304" pitchFamily="18" charset="0"/>
                  </a:rPr>
                  <a:t>θ</a:t>
                </a:r>
                <a:r>
                  <a:rPr lang="en-US" sz="2000" dirty="0">
                    <a:solidFill>
                      <a:schemeClr val="tx1"/>
                    </a:solidFill>
                    <a:latin typeface="Times New Roman" pitchFamily="18" charset="0"/>
                    <a:cs typeface="Times New Roman" pitchFamily="18" charset="0"/>
                  </a:rPr>
                  <a:t> =</a:t>
                </a:r>
                <a:r>
                  <a:rPr lang="en-US" sz="2000" dirty="0">
                    <a:solidFill>
                      <a:schemeClr val="tx1"/>
                    </a:solidFill>
                    <a:cs typeface="Times New Roman" pitchFamily="18" charset="0"/>
                  </a:rPr>
                  <a:t> </a:t>
                </a:r>
                <a14:m>
                  <m:oMath xmlns:m="http://schemas.openxmlformats.org/officeDocument/2006/math">
                    <m:f>
                      <m:fPr>
                        <m:ctrlPr>
                          <a:rPr lang="en-US" sz="2000" i="1" smtClean="0">
                            <a:solidFill>
                              <a:schemeClr val="tx1"/>
                            </a:solidFill>
                            <a:latin typeface="Cambria Math" panose="02040503050406030204" pitchFamily="18" charset="0"/>
                            <a:cs typeface="Times New Roman" pitchFamily="18" charset="0"/>
                          </a:rPr>
                        </m:ctrlPr>
                      </m:fPr>
                      <m:num>
                        <m:acc>
                          <m:accPr>
                            <m:chr m:val="⃗"/>
                            <m:ctrlPr>
                              <a:rPr lang="en-US" sz="2000" i="1">
                                <a:solidFill>
                                  <a:schemeClr val="tx1"/>
                                </a:solidFill>
                                <a:latin typeface="Cambria Math" panose="02040503050406030204" pitchFamily="18" charset="0"/>
                                <a:cs typeface="Times New Roman" pitchFamily="18" charset="0"/>
                              </a:rPr>
                            </m:ctrlPr>
                          </m:accPr>
                          <m:e>
                            <m:r>
                              <a:rPr lang="en-US" sz="2000" i="1">
                                <a:solidFill>
                                  <a:schemeClr val="tx1"/>
                                </a:solidFill>
                                <a:latin typeface="Cambria Math" panose="02040503050406030204" pitchFamily="18" charset="0"/>
                                <a:cs typeface="Times New Roman" pitchFamily="18" charset="0"/>
                              </a:rPr>
                              <m:t>𝐵𝐴</m:t>
                            </m:r>
                            <m:r>
                              <a:rPr lang="en-US" sz="2000" i="1">
                                <a:solidFill>
                                  <a:schemeClr val="tx1"/>
                                </a:solidFill>
                                <a:latin typeface="Cambria Math" panose="02040503050406030204" pitchFamily="18" charset="0"/>
                                <a:cs typeface="Times New Roman" pitchFamily="18" charset="0"/>
                              </a:rPr>
                              <m:t> </m:t>
                            </m:r>
                          </m:e>
                        </m:acc>
                        <m:r>
                          <a:rPr lang="en-IN" sz="2000" i="1">
                            <a:solidFill>
                              <a:schemeClr val="tx1"/>
                            </a:solidFill>
                            <a:latin typeface="Cambria Math" panose="02040503050406030204" pitchFamily="18" charset="0"/>
                            <a:cs typeface="Times New Roman" pitchFamily="18" charset="0"/>
                          </a:rPr>
                          <m:t>.</m:t>
                        </m:r>
                        <m:acc>
                          <m:accPr>
                            <m:chr m:val="⃗"/>
                            <m:ctrlPr>
                              <a:rPr lang="en-US" sz="2000" i="1">
                                <a:solidFill>
                                  <a:schemeClr val="tx1"/>
                                </a:solidFill>
                                <a:latin typeface="Cambria Math" panose="02040503050406030204" pitchFamily="18" charset="0"/>
                                <a:cs typeface="Times New Roman" pitchFamily="18" charset="0"/>
                              </a:rPr>
                            </m:ctrlPr>
                          </m:accPr>
                          <m:e>
                            <m:r>
                              <a:rPr lang="en-US" sz="2000" i="1">
                                <a:solidFill>
                                  <a:schemeClr val="tx1"/>
                                </a:solidFill>
                                <a:latin typeface="Cambria Math" panose="02040503050406030204" pitchFamily="18" charset="0"/>
                                <a:cs typeface="Times New Roman" pitchFamily="18" charset="0"/>
                              </a:rPr>
                              <m:t>𝐵𝐶</m:t>
                            </m:r>
                            <m:r>
                              <a:rPr lang="en-US" sz="2000" i="1">
                                <a:solidFill>
                                  <a:schemeClr val="tx1"/>
                                </a:solidFill>
                                <a:latin typeface="Cambria Math" panose="02040503050406030204" pitchFamily="18" charset="0"/>
                                <a:cs typeface="Times New Roman" pitchFamily="18" charset="0"/>
                              </a:rPr>
                              <m:t> </m:t>
                            </m:r>
                          </m:e>
                        </m:acc>
                      </m:num>
                      <m:den>
                        <m:r>
                          <m:rPr>
                            <m:nor/>
                          </m:rPr>
                          <a:rPr lang="en-US" sz="2000" dirty="0">
                            <a:solidFill>
                              <a:schemeClr val="tx1"/>
                            </a:solidFill>
                            <a:latin typeface="Times New Roman" pitchFamily="18" charset="0"/>
                            <a:cs typeface="Times New Roman" pitchFamily="18" charset="0"/>
                          </a:rPr>
                          <m:t>||</m:t>
                        </m:r>
                        <m:r>
                          <m:rPr>
                            <m:nor/>
                          </m:rPr>
                          <a:rPr lang="en-US" sz="2000" dirty="0">
                            <a:solidFill>
                              <a:schemeClr val="tx1"/>
                            </a:solidFill>
                            <a:cs typeface="Times New Roman" pitchFamily="18" charset="0"/>
                          </a:rPr>
                          <m:t> </m:t>
                        </m:r>
                        <m:acc>
                          <m:accPr>
                            <m:chr m:val="⃗"/>
                            <m:ctrlPr>
                              <a:rPr lang="en-US" sz="2000" i="1">
                                <a:solidFill>
                                  <a:schemeClr val="tx1"/>
                                </a:solidFill>
                                <a:latin typeface="Cambria Math" panose="02040503050406030204" pitchFamily="18" charset="0"/>
                                <a:cs typeface="Times New Roman" pitchFamily="18" charset="0"/>
                              </a:rPr>
                            </m:ctrlPr>
                          </m:accPr>
                          <m:e>
                            <m:r>
                              <a:rPr lang="en-US" sz="2000" i="1">
                                <a:solidFill>
                                  <a:schemeClr val="tx1"/>
                                </a:solidFill>
                                <a:latin typeface="Cambria Math" panose="02040503050406030204" pitchFamily="18" charset="0"/>
                                <a:cs typeface="Times New Roman" pitchFamily="18" charset="0"/>
                              </a:rPr>
                              <m:t>𝐵𝐴</m:t>
                            </m:r>
                            <m:r>
                              <a:rPr lang="en-US" sz="2000" i="1">
                                <a:solidFill>
                                  <a:schemeClr val="tx1"/>
                                </a:solidFill>
                                <a:latin typeface="Cambria Math" panose="02040503050406030204" pitchFamily="18" charset="0"/>
                                <a:cs typeface="Times New Roman" pitchFamily="18" charset="0"/>
                              </a:rPr>
                              <m:t> </m:t>
                            </m:r>
                          </m:e>
                        </m:acc>
                        <m:r>
                          <m:rPr>
                            <m:nor/>
                          </m:rPr>
                          <a:rPr lang="en-US" sz="2000" dirty="0">
                            <a:solidFill>
                              <a:schemeClr val="tx1"/>
                            </a:solidFill>
                            <a:latin typeface="Times New Roman" pitchFamily="18" charset="0"/>
                            <a:cs typeface="Times New Roman" pitchFamily="18" charset="0"/>
                          </a:rPr>
                          <m:t>|| ||</m:t>
                        </m:r>
                        <m:r>
                          <m:rPr>
                            <m:nor/>
                          </m:rPr>
                          <a:rPr lang="en-US" sz="2000" dirty="0">
                            <a:solidFill>
                              <a:schemeClr val="tx1"/>
                            </a:solidFill>
                            <a:cs typeface="Times New Roman" pitchFamily="18" charset="0"/>
                          </a:rPr>
                          <m:t> </m:t>
                        </m:r>
                        <m:acc>
                          <m:accPr>
                            <m:chr m:val="⃗"/>
                            <m:ctrlPr>
                              <a:rPr lang="en-US" sz="2000" i="1">
                                <a:solidFill>
                                  <a:schemeClr val="tx1"/>
                                </a:solidFill>
                                <a:latin typeface="Cambria Math" panose="02040503050406030204" pitchFamily="18" charset="0"/>
                                <a:cs typeface="Times New Roman" pitchFamily="18" charset="0"/>
                              </a:rPr>
                            </m:ctrlPr>
                          </m:accPr>
                          <m:e>
                            <m:r>
                              <a:rPr lang="en-US" sz="2000" i="1">
                                <a:solidFill>
                                  <a:schemeClr val="tx1"/>
                                </a:solidFill>
                                <a:latin typeface="Cambria Math" panose="02040503050406030204" pitchFamily="18" charset="0"/>
                                <a:cs typeface="Times New Roman" pitchFamily="18" charset="0"/>
                              </a:rPr>
                              <m:t>𝐵𝐶</m:t>
                            </m:r>
                            <m:r>
                              <a:rPr lang="en-US" sz="2000" i="1">
                                <a:solidFill>
                                  <a:schemeClr val="tx1"/>
                                </a:solidFill>
                                <a:latin typeface="Cambria Math" panose="02040503050406030204" pitchFamily="18" charset="0"/>
                                <a:cs typeface="Times New Roman" pitchFamily="18" charset="0"/>
                              </a:rPr>
                              <m:t> </m:t>
                            </m:r>
                          </m:e>
                        </m:acc>
                        <m:r>
                          <m:rPr>
                            <m:nor/>
                          </m:rPr>
                          <a:rPr lang="en-US" sz="2000" dirty="0">
                            <a:solidFill>
                              <a:schemeClr val="tx1"/>
                            </a:solidFill>
                            <a:latin typeface="Times New Roman" pitchFamily="18" charset="0"/>
                            <a:cs typeface="Times New Roman" pitchFamily="18" charset="0"/>
                          </a:rPr>
                          <m:t>||</m:t>
                        </m:r>
                      </m:den>
                    </m:f>
                  </m:oMath>
                </a14:m>
                <a:endParaRPr lang="en-US" sz="2000" dirty="0">
                  <a:solidFill>
                    <a:schemeClr val="tx1"/>
                  </a:solidFill>
                  <a:latin typeface="Times New Roman" pitchFamily="18" charset="0"/>
                  <a:cs typeface="Times New Roman" pitchFamily="18" charset="0"/>
                </a:endParaRPr>
              </a:p>
              <a:p>
                <a:pPr marL="571500" indent="-457200">
                  <a:spcBef>
                    <a:spcPts val="0"/>
                  </a:spcBef>
                  <a:buFont typeface="Times New Roman"/>
                  <a:buAutoNum type="arabicPeriod"/>
                </a:pPr>
                <a:r>
                  <a:rPr lang="el-GR" sz="2000" i="0" dirty="0">
                    <a:solidFill>
                      <a:schemeClr val="tx1"/>
                    </a:solidFill>
                    <a:effectLst/>
                    <a:latin typeface="Times New Roman" panose="02020603050405020304" pitchFamily="18" charset="0"/>
                    <a:cs typeface="Times New Roman" panose="02020603050405020304" pitchFamily="18" charset="0"/>
                  </a:rPr>
                  <a:t>θ</a:t>
                </a:r>
                <a:r>
                  <a:rPr lang="en-IN" sz="2000" i="0" baseline="-25000" dirty="0">
                    <a:solidFill>
                      <a:schemeClr val="tx1"/>
                    </a:solidFill>
                    <a:effectLst/>
                    <a:latin typeface="Times New Roman" panose="02020603050405020304" pitchFamily="18" charset="0"/>
                    <a:cs typeface="Times New Roman" panose="02020603050405020304" pitchFamily="18" charset="0"/>
                  </a:rPr>
                  <a:t>rad</a:t>
                </a:r>
                <a:r>
                  <a:rPr lang="en-IN" sz="2000" i="0" dirty="0">
                    <a:solidFill>
                      <a:schemeClr val="tx1"/>
                    </a:solidFill>
                    <a:effectLst/>
                    <a:latin typeface="Times New Roman" panose="02020603050405020304" pitchFamily="18" charset="0"/>
                    <a:cs typeface="Times New Roman" panose="02020603050405020304" pitchFamily="18" charset="0"/>
                  </a:rPr>
                  <a:t>  = cos</a:t>
                </a:r>
                <a:r>
                  <a:rPr lang="en-IN" sz="2000" i="0" baseline="40000" dirty="0">
                    <a:solidFill>
                      <a:schemeClr val="tx1"/>
                    </a:solidFill>
                    <a:effectLst/>
                    <a:latin typeface="Times New Roman" panose="02020603050405020304" pitchFamily="18" charset="0"/>
                    <a:cs typeface="Times New Roman" panose="02020603050405020304" pitchFamily="18" charset="0"/>
                  </a:rPr>
                  <a:t>-1</a:t>
                </a:r>
                <a:r>
                  <a:rPr lang="en-IN" sz="2000" i="0" dirty="0">
                    <a:solidFill>
                      <a:schemeClr val="tx1"/>
                    </a:solidFill>
                    <a:effectLst/>
                    <a:latin typeface="Times New Roman" panose="02020603050405020304" pitchFamily="18" charset="0"/>
                    <a:cs typeface="Times New Roman" panose="02020603050405020304" pitchFamily="18" charset="0"/>
                  </a:rPr>
                  <a:t>(cos(</a:t>
                </a:r>
                <a:r>
                  <a:rPr lang="el-GR" sz="2000" i="0" dirty="0">
                    <a:solidFill>
                      <a:schemeClr val="tx1"/>
                    </a:solidFill>
                    <a:effectLst/>
                    <a:latin typeface="Times New Roman" panose="02020603050405020304" pitchFamily="18" charset="0"/>
                    <a:cs typeface="Times New Roman" panose="02020603050405020304" pitchFamily="18" charset="0"/>
                  </a:rPr>
                  <a:t>θ</a:t>
                </a:r>
                <a:r>
                  <a:rPr lang="en-IN" sz="2000" i="0" dirty="0">
                    <a:solidFill>
                      <a:schemeClr val="tx1"/>
                    </a:solidFill>
                    <a:effectLst/>
                    <a:latin typeface="Times New Roman" panose="02020603050405020304" pitchFamily="18" charset="0"/>
                    <a:cs typeface="Times New Roman" panose="02020603050405020304" pitchFamily="18" charset="0"/>
                  </a:rPr>
                  <a:t>))</a:t>
                </a:r>
              </a:p>
              <a:p>
                <a:pPr marL="571500" indent="-457200">
                  <a:spcBef>
                    <a:spcPts val="0"/>
                  </a:spcBef>
                  <a:buFont typeface="Times New Roman"/>
                  <a:buAutoNum type="arabicPeriod"/>
                </a:pPr>
                <a:r>
                  <a:rPr lang="el-GR" sz="2000" i="0" dirty="0">
                    <a:solidFill>
                      <a:schemeClr val="tx1"/>
                    </a:solidFill>
                    <a:effectLst/>
                    <a:latin typeface="Times New Roman" panose="02020603050405020304" pitchFamily="18" charset="0"/>
                    <a:cs typeface="Times New Roman" panose="02020603050405020304" pitchFamily="18" charset="0"/>
                  </a:rPr>
                  <a:t>θ</a:t>
                </a:r>
                <a:r>
                  <a:rPr lang="en-IN" sz="2000" baseline="-25000" dirty="0" err="1">
                    <a:solidFill>
                      <a:schemeClr val="tx1"/>
                    </a:solidFill>
                    <a:latin typeface="Times New Roman" panose="02020603050405020304" pitchFamily="18" charset="0"/>
                    <a:cs typeface="Times New Roman" panose="02020603050405020304" pitchFamily="18" charset="0"/>
                  </a:rPr>
                  <a:t>deg</a:t>
                </a:r>
                <a:r>
                  <a:rPr lang="en-IN" sz="2000" dirty="0">
                    <a:solidFill>
                      <a:schemeClr val="tx1"/>
                    </a:solidFill>
                    <a:cs typeface="Times New Roman" panose="02020603050405020304" pitchFamily="18" charset="0"/>
                  </a:rPr>
                  <a:t> = </a:t>
                </a:r>
                <a14:m>
                  <m:oMath xmlns:m="http://schemas.openxmlformats.org/officeDocument/2006/math">
                    <m:d>
                      <m:dPr>
                        <m:begChr m:val="|"/>
                        <m:endChr m:val="|"/>
                        <m:ctrlPr>
                          <a:rPr lang="en-IN" sz="2000" i="1" smtClean="0">
                            <a:solidFill>
                              <a:schemeClr val="tx1"/>
                            </a:solidFill>
                            <a:latin typeface="Cambria Math" panose="02040503050406030204" pitchFamily="18" charset="0"/>
                            <a:cs typeface="Times New Roman" panose="02020603050405020304" pitchFamily="18" charset="0"/>
                          </a:rPr>
                        </m:ctrlPr>
                      </m:dPr>
                      <m:e>
                        <m:sSub>
                          <m:sSubPr>
                            <m:ctrlPr>
                              <a:rPr lang="en-IN" sz="2000" i="1" smtClean="0">
                                <a:solidFill>
                                  <a:schemeClr val="tx1"/>
                                </a:solidFill>
                                <a:latin typeface="Cambria Math" panose="02040503050406030204" pitchFamily="18" charset="0"/>
                              </a:rPr>
                            </m:ctrlPr>
                          </m:sSubPr>
                          <m:e>
                            <m:r>
                              <a:rPr lang="en-IN" sz="2000" i="1" smtClean="0">
                                <a:solidFill>
                                  <a:schemeClr val="tx1"/>
                                </a:solidFill>
                                <a:latin typeface="Cambria Math" panose="02040503050406030204" pitchFamily="18" charset="0"/>
                              </a:rPr>
                              <m:t>𝜃</m:t>
                            </m:r>
                          </m:e>
                          <m:sub>
                            <m:r>
                              <a:rPr lang="en-IN" sz="2000" i="1" smtClean="0">
                                <a:solidFill>
                                  <a:schemeClr val="tx1"/>
                                </a:solidFill>
                                <a:latin typeface="Cambria Math" panose="02040503050406030204" pitchFamily="18" charset="0"/>
                              </a:rPr>
                              <m:t>𝑟𝑎𝑑</m:t>
                            </m:r>
                          </m:sub>
                        </m:sSub>
                        <m:r>
                          <a:rPr lang="en-IN" sz="2000" b="0" i="1" smtClean="0">
                            <a:solidFill>
                              <a:schemeClr val="tx1"/>
                            </a:solidFill>
                            <a:latin typeface="Cambria Math" panose="02040503050406030204" pitchFamily="18" charset="0"/>
                            <a:ea typeface="Cambria Math" panose="02040503050406030204" pitchFamily="18" charset="0"/>
                          </a:rPr>
                          <m:t>×</m:t>
                        </m:r>
                        <m:f>
                          <m:fPr>
                            <m:ctrlPr>
                              <a:rPr lang="en-IN" sz="2000" i="1" smtClean="0">
                                <a:solidFill>
                                  <a:schemeClr val="tx1"/>
                                </a:solidFill>
                                <a:latin typeface="Cambria Math" panose="02040503050406030204" pitchFamily="18" charset="0"/>
                              </a:rPr>
                            </m:ctrlPr>
                          </m:fPr>
                          <m:num>
                            <m:sSup>
                              <m:sSupPr>
                                <m:ctrlPr>
                                  <a:rPr lang="en-IN" sz="2000" i="1" smtClean="0">
                                    <a:solidFill>
                                      <a:schemeClr val="tx1"/>
                                    </a:solidFill>
                                    <a:latin typeface="Cambria Math" panose="02040503050406030204" pitchFamily="18" charset="0"/>
                                  </a:rPr>
                                </m:ctrlPr>
                              </m:sSupPr>
                              <m:e>
                                <m:r>
                                  <a:rPr lang="en-IN" sz="2000" i="1" smtClean="0">
                                    <a:solidFill>
                                      <a:schemeClr val="tx1"/>
                                    </a:solidFill>
                                    <a:latin typeface="Cambria Math" panose="02040503050406030204" pitchFamily="18" charset="0"/>
                                  </a:rPr>
                                  <m:t>180</m:t>
                                </m:r>
                              </m:e>
                              <m:sup>
                                <m:r>
                                  <a:rPr lang="en-IN" sz="2000" i="1" smtClean="0">
                                    <a:solidFill>
                                      <a:schemeClr val="tx1"/>
                                    </a:solidFill>
                                    <a:latin typeface="Cambria Math" panose="02040503050406030204" pitchFamily="18" charset="0"/>
                                  </a:rPr>
                                  <m:t>0</m:t>
                                </m:r>
                              </m:sup>
                            </m:sSup>
                          </m:num>
                          <m:den>
                            <m:r>
                              <a:rPr lang="en-IN" sz="2000" i="1" smtClean="0">
                                <a:solidFill>
                                  <a:schemeClr val="tx1"/>
                                </a:solidFill>
                                <a:latin typeface="Cambria Math" panose="02040503050406030204" pitchFamily="18" charset="0"/>
                              </a:rPr>
                              <m:t>𝜋</m:t>
                            </m:r>
                          </m:den>
                        </m:f>
                      </m:e>
                    </m:d>
                  </m:oMath>
                </a14:m>
                <a:r>
                  <a:rPr lang="en-IN" sz="2000" dirty="0">
                    <a:solidFill>
                      <a:schemeClr val="tx1"/>
                    </a:solidFill>
                    <a:cs typeface="Times New Roman" panose="02020603050405020304" pitchFamily="18" charset="0"/>
                  </a:rPr>
                  <a:t> </a:t>
                </a:r>
              </a:p>
              <a:p>
                <a:pPr marL="571500" indent="-457200">
                  <a:spcBef>
                    <a:spcPts val="0"/>
                  </a:spcBef>
                  <a:buFont typeface="Times New Roman"/>
                  <a:buAutoNum type="arabicPeriod"/>
                </a:pPr>
                <a:r>
                  <a:rPr lang="en-IN" sz="2000" dirty="0">
                    <a:solidFill>
                      <a:schemeClr val="tx1"/>
                    </a:solidFill>
                    <a:latin typeface="Times New Roman" panose="02020603050405020304" pitchFamily="18" charset="0"/>
                    <a:cs typeface="Times New Roman" panose="02020603050405020304" pitchFamily="18" charset="0"/>
                  </a:rPr>
                  <a:t>if </a:t>
                </a:r>
                <a:r>
                  <a:rPr lang="el-GR" sz="2000" i="0" dirty="0">
                    <a:solidFill>
                      <a:schemeClr val="tx1"/>
                    </a:solidFill>
                    <a:effectLst/>
                    <a:latin typeface="Times New Roman" panose="02020603050405020304" pitchFamily="18" charset="0"/>
                    <a:cs typeface="Times New Roman" panose="02020603050405020304" pitchFamily="18" charset="0"/>
                  </a:rPr>
                  <a:t>θ</a:t>
                </a:r>
                <a:r>
                  <a:rPr lang="en-IN" sz="2000" baseline="-25000" dirty="0" err="1">
                    <a:solidFill>
                      <a:schemeClr val="tx1"/>
                    </a:solidFill>
                    <a:latin typeface="Times New Roman" panose="02020603050405020304" pitchFamily="18" charset="0"/>
                    <a:cs typeface="Times New Roman" panose="02020603050405020304" pitchFamily="18" charset="0"/>
                  </a:rPr>
                  <a:t>deg</a:t>
                </a:r>
                <a:r>
                  <a:rPr lang="en-IN" sz="2000" i="0" dirty="0">
                    <a:solidFill>
                      <a:schemeClr val="tx1"/>
                    </a:solidFill>
                    <a:effectLst/>
                    <a:latin typeface="Times New Roman" panose="02020603050405020304" pitchFamily="18" charset="0"/>
                    <a:cs typeface="Times New Roman" panose="02020603050405020304" pitchFamily="18" charset="0"/>
                  </a:rPr>
                  <a:t> &gt; 180.0° then </a:t>
                </a:r>
              </a:p>
              <a:p>
                <a:pPr marL="571500" indent="-457200">
                  <a:spcBef>
                    <a:spcPts val="0"/>
                  </a:spcBef>
                  <a:buFont typeface="Times New Roman"/>
                  <a:buAutoNum type="arabicPeriod"/>
                </a:pPr>
                <a:r>
                  <a:rPr lang="el-GR" sz="2000" i="0" dirty="0">
                    <a:solidFill>
                      <a:schemeClr val="tx1"/>
                    </a:solidFill>
                    <a:effectLst/>
                    <a:latin typeface="Times New Roman" panose="02020603050405020304" pitchFamily="18" charset="0"/>
                    <a:cs typeface="Times New Roman" panose="02020603050405020304" pitchFamily="18" charset="0"/>
                  </a:rPr>
                  <a:t>θ</a:t>
                </a:r>
                <a:r>
                  <a:rPr lang="en-IN" sz="2000" baseline="-25000" dirty="0" err="1">
                    <a:solidFill>
                      <a:schemeClr val="tx1"/>
                    </a:solidFill>
                    <a:latin typeface="Times New Roman" panose="02020603050405020304" pitchFamily="18" charset="0"/>
                    <a:cs typeface="Times New Roman" panose="02020603050405020304" pitchFamily="18" charset="0"/>
                  </a:rPr>
                  <a:t>deg</a:t>
                </a:r>
                <a:r>
                  <a:rPr lang="en-IN" sz="2000" i="0" dirty="0">
                    <a:solidFill>
                      <a:schemeClr val="tx1"/>
                    </a:solidFill>
                    <a:effectLst/>
                    <a:latin typeface="Times New Roman" panose="02020603050405020304" pitchFamily="18" charset="0"/>
                    <a:cs typeface="Times New Roman" panose="02020603050405020304" pitchFamily="18" charset="0"/>
                  </a:rPr>
                  <a:t> = 360.0°- </a:t>
                </a:r>
                <a:r>
                  <a:rPr lang="el-GR" sz="20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θ</a:t>
                </a:r>
                <a:r>
                  <a:rPr lang="en-IN" sz="2000" b="0" i="0"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deg</a:t>
                </a:r>
                <a:r>
                  <a:rPr lang="en-IN" sz="2400" i="0" dirty="0">
                    <a:solidFill>
                      <a:schemeClr val="tx1"/>
                    </a:solidFill>
                    <a:effectLst/>
                    <a:latin typeface="Times New Roman" panose="02020603050405020304" pitchFamily="18" charset="0"/>
                    <a:cs typeface="Times New Roman" panose="02020603050405020304" pitchFamily="18" charset="0"/>
                  </a:rPr>
                  <a:t>  </a:t>
                </a:r>
                <a:endParaRPr lang="en-IN" sz="2000" i="0" dirty="0">
                  <a:solidFill>
                    <a:schemeClr val="tx1"/>
                  </a:solidFill>
                  <a:effectLst/>
                  <a:latin typeface="Times New Roman" panose="02020603050405020304" pitchFamily="18" charset="0"/>
                  <a:cs typeface="Times New Roman" panose="02020603050405020304" pitchFamily="18" charset="0"/>
                </a:endParaRPr>
              </a:p>
              <a:p>
                <a:pPr marL="571500" indent="-457200">
                  <a:spcBef>
                    <a:spcPts val="0"/>
                  </a:spcBef>
                  <a:buFont typeface="Times New Roman"/>
                  <a:buAutoNum type="arabicPeriod"/>
                </a:pPr>
                <a:r>
                  <a:rPr lang="en-IN" sz="2000" dirty="0">
                    <a:solidFill>
                      <a:schemeClr val="tx1"/>
                    </a:solidFill>
                    <a:latin typeface="Times New Roman" panose="02020603050405020304" pitchFamily="18" charset="0"/>
                    <a:cs typeface="Times New Roman" panose="02020603050405020304" pitchFamily="18" charset="0"/>
                  </a:rPr>
                  <a:t>end if</a:t>
                </a:r>
              </a:p>
              <a:p>
                <a:pPr marL="571500" indent="-457200">
                  <a:spcBef>
                    <a:spcPts val="0"/>
                  </a:spcBef>
                  <a:buFont typeface="Times New Roman"/>
                  <a:buAutoNum type="arabicPeriod"/>
                </a:pPr>
                <a:r>
                  <a:rPr lang="en-IN" sz="2000" dirty="0">
                    <a:solidFill>
                      <a:schemeClr val="tx1"/>
                    </a:solidFill>
                    <a:latin typeface="Times New Roman" panose="02020603050405020304" pitchFamily="18" charset="0"/>
                    <a:cs typeface="Times New Roman" panose="02020603050405020304" pitchFamily="18" charset="0"/>
                  </a:rPr>
                  <a:t>return </a:t>
                </a:r>
                <a:r>
                  <a:rPr lang="el-GR" sz="2000" b="0" i="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θ</a:t>
                </a:r>
                <a:r>
                  <a:rPr lang="en-IN" sz="2000" b="0" i="0" baseline="-250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deg</a:t>
                </a:r>
                <a:r>
                  <a:rPr lang="en-IN" sz="2400" i="0" dirty="0">
                    <a:solidFill>
                      <a:schemeClr val="tx1"/>
                    </a:solidFill>
                    <a:effectLst/>
                    <a:latin typeface="Times New Roman" panose="02020603050405020304" pitchFamily="18" charset="0"/>
                    <a:cs typeface="Times New Roman" panose="02020603050405020304" pitchFamily="18" charset="0"/>
                  </a:rPr>
                  <a:t> </a:t>
                </a:r>
                <a:endParaRPr lang="en-IN" sz="2000" b="1" dirty="0">
                  <a:solidFill>
                    <a:schemeClr val="tx1"/>
                  </a:solidFill>
                  <a:latin typeface="Times New Roman" panose="02020603050405020304" pitchFamily="18" charset="0"/>
                  <a:cs typeface="Times New Roman" panose="02020603050405020304" pitchFamily="18" charset="0"/>
                </a:endParaRPr>
              </a:p>
              <a:p>
                <a:pPr marL="571500" indent="-457200">
                  <a:spcBef>
                    <a:spcPts val="0"/>
                  </a:spcBef>
                  <a:buFont typeface="Times New Roman"/>
                  <a:buAutoNum type="arabicPeriod"/>
                </a:pPr>
                <a:endParaRPr lang="en-IN" sz="2000" i="0" dirty="0">
                  <a:solidFill>
                    <a:schemeClr val="tx1"/>
                  </a:solidFill>
                  <a:effectLst/>
                  <a:latin typeface="Times New Roman" panose="02020603050405020304" pitchFamily="18" charset="0"/>
                  <a:cs typeface="Times New Roman" panose="02020603050405020304" pitchFamily="18" charset="0"/>
                </a:endParaRPr>
              </a:p>
              <a:p>
                <a:pPr marL="114300" indent="0">
                  <a:spcBef>
                    <a:spcPts val="0"/>
                  </a:spcBef>
                  <a:buNone/>
                </a:pPr>
                <a:endParaRPr lang="en-US" sz="2000" baseline="40000" dirty="0">
                  <a:solidFill>
                    <a:schemeClr val="tx1"/>
                  </a:solidFill>
                  <a:latin typeface="Times New Roman" pitchFamily="18" charset="0"/>
                  <a:cs typeface="Times New Roman" pitchFamily="18" charset="0"/>
                </a:endParaRPr>
              </a:p>
              <a:p>
                <a:pPr marL="114300" indent="0">
                  <a:spcBef>
                    <a:spcPts val="0"/>
                  </a:spcBef>
                  <a:buNone/>
                </a:pPr>
                <a:endParaRPr lang="en-US" sz="2000" dirty="0">
                  <a:solidFill>
                    <a:schemeClr val="tx1"/>
                  </a:solidFill>
                  <a:latin typeface="Times New Roman" pitchFamily="18" charset="0"/>
                  <a:cs typeface="Times New Roman" pitchFamily="18" charset="0"/>
                </a:endParaRPr>
              </a:p>
            </p:txBody>
          </p:sp>
        </mc:Choice>
        <mc:Fallback xmlns="">
          <p:sp>
            <p:nvSpPr>
              <p:cNvPr id="4" name="TextBox 3">
                <a:extLst>
                  <a:ext uri="{FF2B5EF4-FFF2-40B4-BE49-F238E27FC236}">
                    <a16:creationId xmlns:a16="http://schemas.microsoft.com/office/drawing/2014/main" id="{E79B0219-7AD4-8964-9F7C-FD71AC331058}"/>
                  </a:ext>
                </a:extLst>
              </p:cNvPr>
              <p:cNvSpPr txBox="1">
                <a:spLocks noRot="1" noChangeAspect="1" noMove="1" noResize="1" noEditPoints="1" noAdjustHandles="1" noChangeArrowheads="1" noChangeShapeType="1" noTextEdit="1"/>
              </p:cNvSpPr>
              <p:nvPr/>
            </p:nvSpPr>
            <p:spPr>
              <a:xfrm>
                <a:off x="838200" y="1152939"/>
                <a:ext cx="5538580" cy="6178871"/>
              </a:xfrm>
              <a:prstGeom prst="rect">
                <a:avLst/>
              </a:prstGeom>
              <a:blipFill>
                <a:blip r:embed="rId2"/>
                <a:stretch>
                  <a:fillRect t="-49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523DE7D-C695-D82B-8936-FCCEFEA601A3}"/>
              </a:ext>
            </a:extLst>
          </p:cNvPr>
          <p:cNvPicPr>
            <a:picLocks noChangeAspect="1"/>
          </p:cNvPicPr>
          <p:nvPr/>
        </p:nvPicPr>
        <p:blipFill>
          <a:blip r:embed="rId3"/>
          <a:srcRect t="6933" b="9794"/>
          <a:stretch/>
        </p:blipFill>
        <p:spPr>
          <a:xfrm>
            <a:off x="7357001" y="1837764"/>
            <a:ext cx="3016577" cy="2151529"/>
          </a:xfrm>
          <a:prstGeom prst="rect">
            <a:avLst/>
          </a:prstGeom>
        </p:spPr>
      </p:pic>
      <p:sp>
        <p:nvSpPr>
          <p:cNvPr id="3" name="Date Placeholder 2">
            <a:extLst>
              <a:ext uri="{FF2B5EF4-FFF2-40B4-BE49-F238E27FC236}">
                <a16:creationId xmlns:a16="http://schemas.microsoft.com/office/drawing/2014/main" id="{F38588FC-869C-1174-47D1-88002CDC625D}"/>
              </a:ext>
            </a:extLst>
          </p:cNvPr>
          <p:cNvSpPr>
            <a:spLocks noGrp="1"/>
          </p:cNvSpPr>
          <p:nvPr>
            <p:ph type="dt" sz="half" idx="10"/>
          </p:nvPr>
        </p:nvSpPr>
        <p:spPr/>
        <p:txBody>
          <a:bodyPr/>
          <a:lstStyle/>
          <a:p>
            <a:fld id="{EDA217D9-89BB-461E-B9D9-5FF133AAF7E1}" type="datetime1">
              <a:rPr lang="en-IN" smtClean="0"/>
              <a:t>17-02-2025</a:t>
            </a:fld>
            <a:endParaRPr lang="en-IN"/>
          </a:p>
        </p:txBody>
      </p:sp>
      <p:sp>
        <p:nvSpPr>
          <p:cNvPr id="6" name="Slide Number Placeholder 5">
            <a:extLst>
              <a:ext uri="{FF2B5EF4-FFF2-40B4-BE49-F238E27FC236}">
                <a16:creationId xmlns:a16="http://schemas.microsoft.com/office/drawing/2014/main" id="{F575DB9F-6100-276A-1C7B-B1E21F50DB02}"/>
              </a:ext>
            </a:extLst>
          </p:cNvPr>
          <p:cNvSpPr>
            <a:spLocks noGrp="1"/>
          </p:cNvSpPr>
          <p:nvPr>
            <p:ph type="sldNum" sz="quarter" idx="12"/>
          </p:nvPr>
        </p:nvSpPr>
        <p:spPr/>
        <p:txBody>
          <a:bodyPr/>
          <a:lstStyle/>
          <a:p>
            <a:fld id="{DFEA449A-0298-47C6-80B1-8703D7984B9E}" type="slidenum">
              <a:rPr lang="en-IN" smtClean="0"/>
              <a:t>18</a:t>
            </a:fld>
            <a:endParaRPr lang="en-IN"/>
          </a:p>
        </p:txBody>
      </p:sp>
    </p:spTree>
    <p:extLst>
      <p:ext uri="{BB962C8B-B14F-4D97-AF65-F5344CB8AC3E}">
        <p14:creationId xmlns:p14="http://schemas.microsoft.com/office/powerpoint/2010/main" val="315722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7CD0-5804-24AB-F84F-DF61F010927D}"/>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Mediapipe (Umpire signals) :</a:t>
            </a:r>
            <a:br>
              <a:rPr lang="en-IN"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5A6624A-20D0-C106-0746-40B792C07F01}"/>
              </a:ext>
            </a:extLst>
          </p:cNvPr>
          <p:cNvPicPr>
            <a:picLocks noChangeAspect="1"/>
          </p:cNvPicPr>
          <p:nvPr/>
        </p:nvPicPr>
        <p:blipFill>
          <a:blip r:embed="rId2"/>
          <a:stretch>
            <a:fillRect/>
          </a:stretch>
        </p:blipFill>
        <p:spPr>
          <a:xfrm>
            <a:off x="304904" y="1473870"/>
            <a:ext cx="4267096" cy="4692817"/>
          </a:xfrm>
          <a:prstGeom prst="rect">
            <a:avLst/>
          </a:prstGeom>
        </p:spPr>
      </p:pic>
      <p:sp>
        <p:nvSpPr>
          <p:cNvPr id="5" name="TextBox 4">
            <a:extLst>
              <a:ext uri="{FF2B5EF4-FFF2-40B4-BE49-F238E27FC236}">
                <a16:creationId xmlns:a16="http://schemas.microsoft.com/office/drawing/2014/main" id="{CCE4BFAF-83F4-1A6F-02D7-64F5107C65CD}"/>
              </a:ext>
            </a:extLst>
          </p:cNvPr>
          <p:cNvSpPr txBox="1"/>
          <p:nvPr/>
        </p:nvSpPr>
        <p:spPr>
          <a:xfrm>
            <a:off x="4914072" y="1473870"/>
            <a:ext cx="6097656" cy="4862870"/>
          </a:xfrm>
          <a:prstGeom prst="rect">
            <a:avLst/>
          </a:prstGeom>
          <a:noFill/>
        </p:spPr>
        <p:txBody>
          <a:bodyPr wrap="square">
            <a:spAutoFit/>
          </a:bodyPr>
          <a:lstStyle/>
          <a:p>
            <a:r>
              <a:rPr lang="da-DK" sz="2000" b="1" dirty="0">
                <a:latin typeface="Times New Roman" panose="02020603050405020304" pitchFamily="18" charset="0"/>
                <a:cs typeface="Times New Roman" panose="02020603050405020304" pitchFamily="18" charset="0"/>
              </a:rPr>
              <a:t>Angle (in degrees):</a:t>
            </a:r>
          </a:p>
          <a:p>
            <a:endParaRPr lang="da-DK" sz="2000" b="1" dirty="0">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left_elbow_angle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167.459035325295</a:t>
            </a:r>
          </a:p>
          <a:p>
            <a:endParaRPr lang="en-US" sz="1800" b="1" dirty="0">
              <a:solidFill>
                <a:schemeClr val="accent2">
                  <a:lumMod val="50000"/>
                </a:schemeClr>
              </a:solidFill>
              <a:effectLst/>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right_elbow_angle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174.96871710488</a:t>
            </a:r>
          </a:p>
          <a:p>
            <a:endParaRPr lang="en-US" sz="1800" b="1" dirty="0">
              <a:solidFill>
                <a:schemeClr val="accent2">
                  <a:lumMod val="50000"/>
                </a:schemeClr>
              </a:solidFill>
              <a:effectLst/>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left_shoulder_angle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21.3062613454</a:t>
            </a:r>
          </a:p>
          <a:p>
            <a:endParaRPr lang="da-DK" sz="1800" dirty="0">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right_shoulder_angle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97.2265536258</a:t>
            </a:r>
          </a:p>
          <a:p>
            <a:endParaRPr lang="en-US" sz="1800" b="1" dirty="0">
              <a:solidFill>
                <a:schemeClr val="accent2">
                  <a:lumMod val="50000"/>
                </a:schemeClr>
              </a:solidFill>
              <a:effectLst/>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left_knee_angle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179.3013056170168</a:t>
            </a:r>
          </a:p>
          <a:p>
            <a:endParaRPr lang="en-US" sz="1800" b="1" dirty="0">
              <a:solidFill>
                <a:schemeClr val="accent2">
                  <a:lumMod val="50000"/>
                </a:schemeClr>
              </a:solidFill>
              <a:latin typeface="Times New Roman" panose="02020603050405020304" pitchFamily="18" charset="0"/>
              <a:cs typeface="Times New Roman" panose="02020603050405020304" pitchFamily="18" charset="0"/>
            </a:endParaRPr>
          </a:p>
          <a:p>
            <a:r>
              <a:rPr lang="en-US" sz="1800" b="1" dirty="0" err="1">
                <a:solidFill>
                  <a:schemeClr val="accent2">
                    <a:lumMod val="50000"/>
                  </a:schemeClr>
                </a:solidFill>
                <a:effectLst/>
                <a:latin typeface="Times New Roman" panose="02020603050405020304" pitchFamily="18" charset="0"/>
                <a:cs typeface="Times New Roman" panose="02020603050405020304" pitchFamily="18" charset="0"/>
              </a:rPr>
              <a:t>right_knee_angle</a:t>
            </a: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  </a:t>
            </a:r>
            <a:r>
              <a:rPr lang="da-DK" sz="1800" dirty="0">
                <a:latin typeface="Times New Roman" panose="02020603050405020304" pitchFamily="18" charset="0"/>
                <a:cs typeface="Times New Roman" panose="02020603050405020304" pitchFamily="18" charset="0"/>
              </a:rPr>
              <a:t>173.561260398890</a:t>
            </a:r>
          </a:p>
          <a:p>
            <a:endParaRPr lang="en-US" sz="1800" b="1" dirty="0">
              <a:solidFill>
                <a:schemeClr val="accent2">
                  <a:lumMod val="50000"/>
                </a:schemeClr>
              </a:solidFill>
              <a:effectLst/>
              <a:latin typeface="Times New Roman" panose="02020603050405020304" pitchFamily="18" charset="0"/>
              <a:cs typeface="Times New Roman" panose="02020603050405020304" pitchFamily="18" charset="0"/>
            </a:endParaRPr>
          </a:p>
          <a:p>
            <a:endParaRPr lang="da-DK"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2349AE2-731A-205D-FF80-765C7FA55C8D}"/>
              </a:ext>
            </a:extLst>
          </p:cNvPr>
          <p:cNvSpPr>
            <a:spLocks noGrp="1"/>
          </p:cNvSpPr>
          <p:nvPr>
            <p:ph type="dt" sz="half" idx="10"/>
          </p:nvPr>
        </p:nvSpPr>
        <p:spPr/>
        <p:txBody>
          <a:bodyPr/>
          <a:lstStyle/>
          <a:p>
            <a:fld id="{1606FAD3-2FDE-4A90-B103-4BDEDB2D1051}" type="datetime1">
              <a:rPr lang="en-IN" smtClean="0"/>
              <a:t>17-02-2025</a:t>
            </a:fld>
            <a:endParaRPr lang="en-IN"/>
          </a:p>
        </p:txBody>
      </p:sp>
      <p:sp>
        <p:nvSpPr>
          <p:cNvPr id="6" name="Slide Number Placeholder 5">
            <a:extLst>
              <a:ext uri="{FF2B5EF4-FFF2-40B4-BE49-F238E27FC236}">
                <a16:creationId xmlns:a16="http://schemas.microsoft.com/office/drawing/2014/main" id="{1689C5BD-8728-EB98-EED7-0109D6FBDA91}"/>
              </a:ext>
            </a:extLst>
          </p:cNvPr>
          <p:cNvSpPr>
            <a:spLocks noGrp="1"/>
          </p:cNvSpPr>
          <p:nvPr>
            <p:ph type="sldNum" sz="quarter" idx="12"/>
          </p:nvPr>
        </p:nvSpPr>
        <p:spPr/>
        <p:txBody>
          <a:bodyPr/>
          <a:lstStyle/>
          <a:p>
            <a:fld id="{DFEA449A-0298-47C6-80B1-8703D7984B9E}" type="slidenum">
              <a:rPr lang="en-IN" smtClean="0"/>
              <a:t>19</a:t>
            </a:fld>
            <a:endParaRPr lang="en-IN"/>
          </a:p>
        </p:txBody>
      </p:sp>
    </p:spTree>
    <p:extLst>
      <p:ext uri="{BB962C8B-B14F-4D97-AF65-F5344CB8AC3E}">
        <p14:creationId xmlns:p14="http://schemas.microsoft.com/office/powerpoint/2010/main" val="234796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9075-ED42-B432-6616-B9087E0F552F}"/>
              </a:ext>
            </a:extLst>
          </p:cNvPr>
          <p:cNvSpPr>
            <a:spLocks noGrp="1"/>
          </p:cNvSpPr>
          <p:nvPr>
            <p:ph type="title"/>
          </p:nvPr>
        </p:nvSpPr>
        <p:spPr/>
        <p:txBody>
          <a:bodyPr/>
          <a:lstStyle/>
          <a:p>
            <a:r>
              <a:rPr lang="en-US" sz="4400" b="1" i="0" u="none" strike="noStrike" cap="none" dirty="0">
                <a:solidFill>
                  <a:schemeClr val="dk1"/>
                </a:solidFill>
                <a:latin typeface="Times New Roman"/>
                <a:ea typeface="Times New Roman"/>
                <a:cs typeface="Times New Roman"/>
                <a:sym typeface="Times New Roman"/>
              </a:rPr>
              <a:t>Introduction</a:t>
            </a:r>
            <a:endParaRPr lang="en-IN" dirty="0"/>
          </a:p>
        </p:txBody>
      </p:sp>
      <p:sp>
        <p:nvSpPr>
          <p:cNvPr id="3" name="Content Placeholder 2">
            <a:extLst>
              <a:ext uri="{FF2B5EF4-FFF2-40B4-BE49-F238E27FC236}">
                <a16:creationId xmlns:a16="http://schemas.microsoft.com/office/drawing/2014/main" id="{7CA52B21-5D90-94D0-38A5-8AA8FA475605}"/>
              </a:ext>
            </a:extLst>
          </p:cNvPr>
          <p:cNvSpPr>
            <a:spLocks noGrp="1"/>
          </p:cNvSpPr>
          <p:nvPr>
            <p:ph idx="1"/>
          </p:nvPr>
        </p:nvSpPr>
        <p:spPr/>
        <p:txBody>
          <a:bodyPr/>
          <a:lstStyle/>
          <a:p>
            <a:pPr algn="just">
              <a:spcAft>
                <a:spcPts val="800"/>
              </a:spcAf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Currently, umpiring relies heavily on manual interpretation of visual signals, which can sometimes lead to miscommunication or delays while updating.</a:t>
            </a:r>
          </a:p>
          <a:p>
            <a:pPr algn="just">
              <a:spcAft>
                <a:spcPts val="800"/>
              </a:spcAf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Umpires use a set of standard hand signals to communicate crucial decisions, but the process remains dependent on human accuracy and the spectators' ability to interpret these gestures in real time. </a:t>
            </a:r>
          </a:p>
          <a:p>
            <a:pPr algn="just">
              <a:spcAft>
                <a:spcPts val="800"/>
              </a:spcAf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This project seeks to automate and streamline this communication, ensuring a more efficient and clear understanding of umpire calls throughout the game.</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9091A69-14FE-AFDE-8202-8237F3941A6F}"/>
              </a:ext>
            </a:extLst>
          </p:cNvPr>
          <p:cNvSpPr>
            <a:spLocks noGrp="1"/>
          </p:cNvSpPr>
          <p:nvPr>
            <p:ph type="dt" sz="half" idx="10"/>
          </p:nvPr>
        </p:nvSpPr>
        <p:spPr/>
        <p:txBody>
          <a:bodyPr/>
          <a:lstStyle/>
          <a:p>
            <a:fld id="{2C4A8EA4-FEBD-47D4-AE0D-F65C6E2A9951}" type="datetime1">
              <a:rPr lang="en-IN" smtClean="0"/>
              <a:t>17-02-2025</a:t>
            </a:fld>
            <a:endParaRPr lang="en-IN"/>
          </a:p>
        </p:txBody>
      </p:sp>
      <p:sp>
        <p:nvSpPr>
          <p:cNvPr id="5" name="Slide Number Placeholder 4">
            <a:extLst>
              <a:ext uri="{FF2B5EF4-FFF2-40B4-BE49-F238E27FC236}">
                <a16:creationId xmlns:a16="http://schemas.microsoft.com/office/drawing/2014/main" id="{AC172EDA-7D01-586C-F1D7-E47C7DBEDA56}"/>
              </a:ext>
            </a:extLst>
          </p:cNvPr>
          <p:cNvSpPr>
            <a:spLocks noGrp="1"/>
          </p:cNvSpPr>
          <p:nvPr>
            <p:ph type="sldNum" sz="quarter" idx="12"/>
          </p:nvPr>
        </p:nvSpPr>
        <p:spPr/>
        <p:txBody>
          <a:bodyPr/>
          <a:lstStyle/>
          <a:p>
            <a:fld id="{DFEA449A-0298-47C6-80B1-8703D7984B9E}" type="slidenum">
              <a:rPr lang="en-IN" smtClean="0"/>
              <a:t>2</a:t>
            </a:fld>
            <a:endParaRPr lang="en-IN"/>
          </a:p>
        </p:txBody>
      </p:sp>
    </p:spTree>
    <p:extLst>
      <p:ext uri="{BB962C8B-B14F-4D97-AF65-F5344CB8AC3E}">
        <p14:creationId xmlns:p14="http://schemas.microsoft.com/office/powerpoint/2010/main" val="3720466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30E0-AD77-5554-373F-F6A20C9F98BA}"/>
              </a:ext>
            </a:extLst>
          </p:cNvPr>
          <p:cNvSpPr>
            <a:spLocks noGrp="1"/>
          </p:cNvSpPr>
          <p:nvPr>
            <p:ph type="title"/>
          </p:nvPr>
        </p:nvSpPr>
        <p:spPr>
          <a:xfrm>
            <a:off x="838200" y="365125"/>
            <a:ext cx="10515600" cy="1006475"/>
          </a:xfrm>
        </p:spPr>
        <p:txBody>
          <a:bodyPr>
            <a:normAutofit/>
          </a:bodyPr>
          <a:lstStyle/>
          <a:p>
            <a:r>
              <a:rPr lang="en-IN" sz="3200" b="1" dirty="0">
                <a:latin typeface="Times New Roman" panose="02020603050405020304" pitchFamily="18" charset="0"/>
                <a:cs typeface="Times New Roman" panose="02020603050405020304" pitchFamily="18" charset="0"/>
              </a:rPr>
              <a:t>MediaPipe (Angles’ range in Degree) :</a:t>
            </a:r>
            <a:br>
              <a:rPr lang="en-IN" sz="3200" b="1"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1F9A2471-3323-939D-6C91-D0B93F0C673E}"/>
              </a:ext>
            </a:extLst>
          </p:cNvPr>
          <p:cNvGraphicFramePr>
            <a:graphicFrameLocks noGrp="1"/>
          </p:cNvGraphicFramePr>
          <p:nvPr>
            <p:extLst>
              <p:ext uri="{D42A27DB-BD31-4B8C-83A1-F6EECF244321}">
                <p14:modId xmlns:p14="http://schemas.microsoft.com/office/powerpoint/2010/main" val="2257484137"/>
              </p:ext>
            </p:extLst>
          </p:nvPr>
        </p:nvGraphicFramePr>
        <p:xfrm>
          <a:off x="838200" y="1246094"/>
          <a:ext cx="10661372" cy="4262159"/>
        </p:xfrm>
        <a:graphic>
          <a:graphicData uri="http://schemas.openxmlformats.org/drawingml/2006/table">
            <a:tbl>
              <a:tblPr firstRow="1" bandRow="1">
                <a:tableStyleId>{5C22544A-7EE6-4342-B048-85BDC9FD1C3A}</a:tableStyleId>
              </a:tblPr>
              <a:tblGrid>
                <a:gridCol w="1523053">
                  <a:extLst>
                    <a:ext uri="{9D8B030D-6E8A-4147-A177-3AD203B41FA5}">
                      <a16:colId xmlns:a16="http://schemas.microsoft.com/office/drawing/2014/main" val="1917155547"/>
                    </a:ext>
                  </a:extLst>
                </a:gridCol>
                <a:gridCol w="1449614">
                  <a:extLst>
                    <a:ext uri="{9D8B030D-6E8A-4147-A177-3AD203B41FA5}">
                      <a16:colId xmlns:a16="http://schemas.microsoft.com/office/drawing/2014/main" val="3782370850"/>
                    </a:ext>
                  </a:extLst>
                </a:gridCol>
                <a:gridCol w="1596493">
                  <a:extLst>
                    <a:ext uri="{9D8B030D-6E8A-4147-A177-3AD203B41FA5}">
                      <a16:colId xmlns:a16="http://schemas.microsoft.com/office/drawing/2014/main" val="3610063935"/>
                    </a:ext>
                  </a:extLst>
                </a:gridCol>
                <a:gridCol w="1523053">
                  <a:extLst>
                    <a:ext uri="{9D8B030D-6E8A-4147-A177-3AD203B41FA5}">
                      <a16:colId xmlns:a16="http://schemas.microsoft.com/office/drawing/2014/main" val="995326043"/>
                    </a:ext>
                  </a:extLst>
                </a:gridCol>
                <a:gridCol w="1523053">
                  <a:extLst>
                    <a:ext uri="{9D8B030D-6E8A-4147-A177-3AD203B41FA5}">
                      <a16:colId xmlns:a16="http://schemas.microsoft.com/office/drawing/2014/main" val="3693336338"/>
                    </a:ext>
                  </a:extLst>
                </a:gridCol>
                <a:gridCol w="1523053">
                  <a:extLst>
                    <a:ext uri="{9D8B030D-6E8A-4147-A177-3AD203B41FA5}">
                      <a16:colId xmlns:a16="http://schemas.microsoft.com/office/drawing/2014/main" val="2828729045"/>
                    </a:ext>
                  </a:extLst>
                </a:gridCol>
                <a:gridCol w="1523053">
                  <a:extLst>
                    <a:ext uri="{9D8B030D-6E8A-4147-A177-3AD203B41FA5}">
                      <a16:colId xmlns:a16="http://schemas.microsoft.com/office/drawing/2014/main" val="3246466646"/>
                    </a:ext>
                  </a:extLst>
                </a:gridCol>
              </a:tblGrid>
              <a:tr h="996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                   Joints      Umpire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400" dirty="0">
                          <a:latin typeface="Times New Roman" panose="02020603050405020304" pitchFamily="18" charset="0"/>
                          <a:cs typeface="Times New Roman" panose="02020603050405020304" pitchFamily="18" charset="0"/>
                        </a:rPr>
                        <a:t>  Signals</a:t>
                      </a:r>
                    </a:p>
                  </a:txBody>
                  <a:tcPr anchor="ctr"/>
                </a:tc>
                <a:tc>
                  <a:txBody>
                    <a:bodyPr/>
                    <a:lstStyle/>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Left elbow</a:t>
                      </a:r>
                    </a:p>
                  </a:txBody>
                  <a:tcPr anchor="ctr"/>
                </a:tc>
                <a:tc>
                  <a:txBody>
                    <a:bodyPr/>
                    <a:lstStyle/>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Right elbow</a:t>
                      </a:r>
                    </a:p>
                  </a:txBody>
                  <a:tcPr anchor="ctr"/>
                </a:tc>
                <a:tc>
                  <a:txBody>
                    <a:bodyPr/>
                    <a:lstStyle/>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Left</a:t>
                      </a:r>
                    </a:p>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shoulder</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Right</a:t>
                      </a:r>
                    </a:p>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shoulder</a:t>
                      </a:r>
                    </a:p>
                    <a:p>
                      <a:endParaRPr lang="en-IN" sz="1800" dirty="0">
                        <a:latin typeface="Times New Roman" panose="02020603050405020304" pitchFamily="18" charset="0"/>
                        <a:cs typeface="Times New Roman" panose="02020603050405020304" pitchFamily="18" charset="0"/>
                      </a:endParaRPr>
                    </a:p>
                  </a:txBody>
                  <a:tcPr anchor="ctr"/>
                </a:tc>
                <a:tc>
                  <a:txBody>
                    <a:bodyPr/>
                    <a:lstStyle/>
                    <a:p>
                      <a:pPr algn="ct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Left knee</a:t>
                      </a:r>
                    </a:p>
                    <a:p>
                      <a:endParaRPr lang="en-IN" sz="1800" dirty="0">
                        <a:latin typeface="Times New Roman" panose="02020603050405020304" pitchFamily="18" charset="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1" dirty="0">
                          <a:solidFill>
                            <a:schemeClr val="accent2">
                              <a:lumMod val="50000"/>
                            </a:schemeClr>
                          </a:solidFill>
                          <a:effectLst/>
                          <a:latin typeface="Times New Roman" panose="02020603050405020304" pitchFamily="18" charset="0"/>
                          <a:cs typeface="Times New Roman" panose="02020603050405020304" pitchFamily="18" charset="0"/>
                        </a:rPr>
                        <a:t>Right knee</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668411762"/>
                  </a:ext>
                </a:extLst>
              </a:tr>
              <a:tr h="631816">
                <a:tc>
                  <a:txBody>
                    <a:bodyPr/>
                    <a:lstStyle/>
                    <a:p>
                      <a:pPr algn="ctr"/>
                      <a:r>
                        <a:rPr lang="en-US" sz="1800" b="1" dirty="0">
                          <a:latin typeface="Times New Roman" panose="02020603050405020304" pitchFamily="18" charset="0"/>
                          <a:cs typeface="Times New Roman" panose="02020603050405020304" pitchFamily="18" charset="0"/>
                        </a:rPr>
                        <a:t>Wide</a:t>
                      </a:r>
                      <a:endParaRPr lang="en-IN" sz="1800" b="1" dirty="0">
                        <a:latin typeface="Times New Roman" panose="02020603050405020304" pitchFamily="18" charset="0"/>
                        <a:cs typeface="Times New Roman" panose="02020603050405020304" pitchFamily="18" charset="0"/>
                      </a:endParaRPr>
                    </a:p>
                  </a:txBody>
                  <a:tcPr anchor="ctr"/>
                </a:tc>
                <a:tc>
                  <a:txBody>
                    <a:bodyPr/>
                    <a:lstStyle/>
                    <a:p>
                      <a:pPr algn="ctr"/>
                      <a:r>
                        <a:rPr lang="en-IN" sz="1800" b="0" dirty="0">
                          <a:latin typeface="Times New Roman" panose="02020603050405020304" pitchFamily="18" charset="0"/>
                          <a:cs typeface="Times New Roman" panose="02020603050405020304" pitchFamily="18" charset="0"/>
                        </a:rPr>
                        <a:t>100-180</a:t>
                      </a:r>
                    </a:p>
                  </a:txBody>
                  <a:tcPr anchor="ctr"/>
                </a:tc>
                <a:tc>
                  <a:txBody>
                    <a:bodyPr/>
                    <a:lstStyle/>
                    <a:p>
                      <a:pPr algn="ctr"/>
                      <a:r>
                        <a:rPr lang="en-IN" sz="1800" b="0" dirty="0">
                          <a:latin typeface="Times New Roman" panose="02020603050405020304" pitchFamily="18" charset="0"/>
                          <a:cs typeface="Times New Roman" panose="02020603050405020304" pitchFamily="18" charset="0"/>
                        </a:rPr>
                        <a:t>100-180</a:t>
                      </a:r>
                    </a:p>
                  </a:txBody>
                  <a:tcPr anchor="ctr"/>
                </a:tc>
                <a:tc>
                  <a:txBody>
                    <a:bodyPr/>
                    <a:lstStyle/>
                    <a:p>
                      <a:pPr algn="ctr"/>
                      <a:r>
                        <a:rPr lang="en-IN" sz="1800" b="0" dirty="0">
                          <a:latin typeface="Times New Roman" panose="02020603050405020304" pitchFamily="18" charset="0"/>
                          <a:cs typeface="Times New Roman" panose="02020603050405020304" pitchFamily="18" charset="0"/>
                        </a:rPr>
                        <a:t>40-100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40-100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160-180</a:t>
                      </a:r>
                    </a:p>
                  </a:txBody>
                  <a:tcPr anchor="ctr"/>
                </a:tc>
                <a:extLst>
                  <a:ext uri="{0D108BD9-81ED-4DB2-BD59-A6C34878D82A}">
                    <a16:rowId xmlns:a16="http://schemas.microsoft.com/office/drawing/2014/main" val="991773159"/>
                  </a:ext>
                </a:extLst>
              </a:tr>
              <a:tr h="573741">
                <a:tc>
                  <a:txBody>
                    <a:bodyPr/>
                    <a:lstStyle/>
                    <a:p>
                      <a:pPr algn="ctr"/>
                      <a:r>
                        <a:rPr lang="en-IN" sz="1800" b="1" dirty="0">
                          <a:latin typeface="Times New Roman" panose="02020603050405020304" pitchFamily="18" charset="0"/>
                          <a:cs typeface="Times New Roman" panose="02020603050405020304" pitchFamily="18" charset="0"/>
                        </a:rPr>
                        <a:t>No ball</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100-180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100-180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0-90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0-30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160-180</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160-180</a:t>
                      </a:r>
                    </a:p>
                  </a:txBody>
                  <a:tcPr anchor="ctr"/>
                </a:tc>
                <a:extLst>
                  <a:ext uri="{0D108BD9-81ED-4DB2-BD59-A6C34878D82A}">
                    <a16:rowId xmlns:a16="http://schemas.microsoft.com/office/drawing/2014/main" val="1492404757"/>
                  </a:ext>
                </a:extLst>
              </a:tr>
              <a:tr h="645459">
                <a:tc>
                  <a:txBody>
                    <a:bodyPr/>
                    <a:lstStyle/>
                    <a:p>
                      <a:pPr algn="ctr"/>
                      <a:r>
                        <a:rPr lang="en-IN" sz="1800" b="1" dirty="0">
                          <a:latin typeface="Times New Roman" panose="02020603050405020304" pitchFamily="18" charset="0"/>
                          <a:cs typeface="Times New Roman" panose="02020603050405020304" pitchFamily="18" charset="0"/>
                        </a:rPr>
                        <a:t>Six</a:t>
                      </a:r>
                    </a:p>
                  </a:txBody>
                  <a:tcPr anchor="ctr"/>
                </a:tc>
                <a:tc>
                  <a:txBody>
                    <a:bodyPr/>
                    <a:lstStyle/>
                    <a:p>
                      <a:pPr algn="ctr"/>
                      <a:r>
                        <a:rPr lang="en-IN" sz="1800" dirty="0">
                          <a:latin typeface="Times New Roman" panose="02020603050405020304" pitchFamily="18" charset="0"/>
                          <a:cs typeface="Times New Roman" panose="02020603050405020304" pitchFamily="18" charset="0"/>
                        </a:rPr>
                        <a:t>100-180</a:t>
                      </a:r>
                    </a:p>
                  </a:txBody>
                  <a:tcPr anchor="ctr"/>
                </a:tc>
                <a:tc>
                  <a:txBody>
                    <a:bodyPr/>
                    <a:lstStyle/>
                    <a:p>
                      <a:r>
                        <a:rPr lang="en-IN" sz="1800" dirty="0">
                          <a:latin typeface="Times New Roman" panose="02020603050405020304" pitchFamily="18" charset="0"/>
                          <a:cs typeface="Times New Roman" panose="02020603050405020304" pitchFamily="18" charset="0"/>
                        </a:rPr>
                        <a:t>     100-180</a:t>
                      </a:r>
                    </a:p>
                  </a:txBody>
                  <a:tcPr anchor="ctr"/>
                </a:tc>
                <a:tc>
                  <a:txBody>
                    <a:bodyPr/>
                    <a:lstStyle/>
                    <a:p>
                      <a:r>
                        <a:rPr lang="en-IN" sz="1800" dirty="0">
                          <a:latin typeface="Times New Roman" panose="02020603050405020304" pitchFamily="18" charset="0"/>
                          <a:cs typeface="Times New Roman" panose="02020603050405020304" pitchFamily="18" charset="0"/>
                        </a:rPr>
                        <a:t>     130-180</a:t>
                      </a:r>
                    </a:p>
                  </a:txBody>
                  <a:tcPr anchor="ctr"/>
                </a:tc>
                <a:tc>
                  <a:txBody>
                    <a:bodyPr/>
                    <a:lstStyle/>
                    <a:p>
                      <a:r>
                        <a:rPr lang="en-IN" sz="1800" dirty="0">
                          <a:latin typeface="Times New Roman" panose="02020603050405020304" pitchFamily="18" charset="0"/>
                          <a:cs typeface="Times New Roman" panose="02020603050405020304" pitchFamily="18" charset="0"/>
                        </a:rPr>
                        <a:t>    130-180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extLst>
                  <a:ext uri="{0D108BD9-81ED-4DB2-BD59-A6C34878D82A}">
                    <a16:rowId xmlns:a16="http://schemas.microsoft.com/office/drawing/2014/main" val="856050560"/>
                  </a:ext>
                </a:extLst>
              </a:tr>
              <a:tr h="609600">
                <a:tc>
                  <a:txBody>
                    <a:bodyPr/>
                    <a:lstStyle/>
                    <a:p>
                      <a:pPr algn="ctr"/>
                      <a:r>
                        <a:rPr lang="en-IN" sz="1800" b="1" dirty="0">
                          <a:latin typeface="Times New Roman" panose="02020603050405020304" pitchFamily="18" charset="0"/>
                          <a:cs typeface="Times New Roman" panose="02020603050405020304" pitchFamily="18" charset="0"/>
                        </a:rPr>
                        <a:t>Revoke</a:t>
                      </a:r>
                    </a:p>
                  </a:txBody>
                  <a:tcPr anchor="ctr"/>
                </a:tc>
                <a:tc>
                  <a:txBody>
                    <a:bodyPr/>
                    <a:lstStyle/>
                    <a:p>
                      <a:r>
                        <a:rPr lang="en-IN" sz="1800" dirty="0">
                          <a:latin typeface="Times New Roman" panose="02020603050405020304" pitchFamily="18" charset="0"/>
                          <a:cs typeface="Times New Roman" panose="02020603050405020304" pitchFamily="18" charset="0"/>
                        </a:rPr>
                        <a:t>      40-60</a:t>
                      </a:r>
                    </a:p>
                  </a:txBody>
                  <a:tcPr anchor="ctr"/>
                </a:tc>
                <a:tc>
                  <a:txBody>
                    <a:bodyPr/>
                    <a:lstStyle/>
                    <a:p>
                      <a:r>
                        <a:rPr lang="en-IN" sz="1800" dirty="0">
                          <a:latin typeface="Times New Roman" panose="02020603050405020304" pitchFamily="18" charset="0"/>
                          <a:cs typeface="Times New Roman" panose="02020603050405020304" pitchFamily="18" charset="0"/>
                        </a:rPr>
                        <a:t>      40-60</a:t>
                      </a:r>
                    </a:p>
                  </a:txBody>
                  <a:tcPr anchor="ctr"/>
                </a:tc>
                <a:tc>
                  <a:txBody>
                    <a:bodyPr/>
                    <a:lstStyle/>
                    <a:p>
                      <a:r>
                        <a:rPr lang="en-IN" sz="1800" dirty="0">
                          <a:latin typeface="Times New Roman" panose="02020603050405020304" pitchFamily="18" charset="0"/>
                          <a:cs typeface="Times New Roman" panose="02020603050405020304" pitchFamily="18" charset="0"/>
                        </a:rPr>
                        <a:t>       0-10</a:t>
                      </a:r>
                    </a:p>
                  </a:txBody>
                  <a:tcPr anchor="ctr"/>
                </a:tc>
                <a:tc>
                  <a:txBody>
                    <a:bodyPr/>
                    <a:lstStyle/>
                    <a:p>
                      <a:r>
                        <a:rPr lang="en-IN" sz="1800" dirty="0">
                          <a:latin typeface="Times New Roman" panose="02020603050405020304" pitchFamily="18" charset="0"/>
                          <a:cs typeface="Times New Roman" panose="02020603050405020304" pitchFamily="18" charset="0"/>
                        </a:rPr>
                        <a:t>      0-10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extLst>
                  <a:ext uri="{0D108BD9-81ED-4DB2-BD59-A6C34878D82A}">
                    <a16:rowId xmlns:a16="http://schemas.microsoft.com/office/drawing/2014/main" val="1671506421"/>
                  </a:ext>
                </a:extLst>
              </a:tr>
              <a:tr h="805158">
                <a:tc>
                  <a:txBody>
                    <a:bodyPr/>
                    <a:lstStyle/>
                    <a:p>
                      <a:pPr algn="ctr"/>
                      <a:r>
                        <a:rPr lang="en-IN" sz="1800" b="1" dirty="0">
                          <a:latin typeface="Times New Roman" panose="02020603050405020304" pitchFamily="18" charset="0"/>
                          <a:cs typeface="Times New Roman" panose="02020603050405020304" pitchFamily="18" charset="0"/>
                        </a:rPr>
                        <a:t>No signal</a:t>
                      </a:r>
                    </a:p>
                  </a:txBody>
                  <a:tcPr anchor="ctr"/>
                </a:tc>
                <a:tc>
                  <a:txBody>
                    <a:bodyPr/>
                    <a:lstStyle/>
                    <a:p>
                      <a:r>
                        <a:rPr lang="en-IN" sz="1800" dirty="0">
                          <a:latin typeface="Times New Roman" panose="02020603050405020304" pitchFamily="18" charset="0"/>
                          <a:cs typeface="Times New Roman" panose="02020603050405020304" pitchFamily="18" charset="0"/>
                        </a:rPr>
                        <a:t>     90-180</a:t>
                      </a:r>
                    </a:p>
                  </a:txBody>
                  <a:tcPr anchor="ctr"/>
                </a:tc>
                <a:tc>
                  <a:txBody>
                    <a:bodyPr/>
                    <a:lstStyle/>
                    <a:p>
                      <a:r>
                        <a:rPr lang="en-IN" sz="1800" dirty="0">
                          <a:latin typeface="Times New Roman" panose="02020603050405020304" pitchFamily="18" charset="0"/>
                          <a:cs typeface="Times New Roman" panose="02020603050405020304" pitchFamily="18" charset="0"/>
                        </a:rPr>
                        <a:t>     90-180</a:t>
                      </a:r>
                    </a:p>
                  </a:txBody>
                  <a:tcPr anchor="ctr"/>
                </a:tc>
                <a:tc>
                  <a:txBody>
                    <a:bodyPr/>
                    <a:lstStyle/>
                    <a:p>
                      <a:r>
                        <a:rPr lang="en-IN" sz="1800" dirty="0">
                          <a:latin typeface="Times New Roman" panose="02020603050405020304" pitchFamily="18" charset="0"/>
                          <a:cs typeface="Times New Roman" panose="02020603050405020304" pitchFamily="18" charset="0"/>
                        </a:rPr>
                        <a:t>     0-30</a:t>
                      </a:r>
                    </a:p>
                  </a:txBody>
                  <a:tcPr anchor="ctr"/>
                </a:tc>
                <a:tc>
                  <a:txBody>
                    <a:bodyPr/>
                    <a:lstStyle/>
                    <a:p>
                      <a:r>
                        <a:rPr lang="en-IN" sz="1800" dirty="0">
                          <a:latin typeface="Times New Roman" panose="02020603050405020304" pitchFamily="18" charset="0"/>
                          <a:cs typeface="Times New Roman" panose="02020603050405020304" pitchFamily="18" charset="0"/>
                        </a:rPr>
                        <a:t>      0-30</a:t>
                      </a:r>
                    </a:p>
                  </a:txBody>
                  <a:tcPr anchor="ctr"/>
                </a:tc>
                <a:tc>
                  <a:txBody>
                    <a:bodyPr/>
                    <a:lstStyle/>
                    <a:p>
                      <a:r>
                        <a:rPr lang="en-IN" sz="1800" dirty="0">
                          <a:latin typeface="Times New Roman" panose="02020603050405020304" pitchFamily="18" charset="0"/>
                          <a:cs typeface="Times New Roman" panose="02020603050405020304" pitchFamily="18" charset="0"/>
                        </a:rPr>
                        <a:t>    160-180</a:t>
                      </a:r>
                    </a:p>
                  </a:txBody>
                  <a:tcPr anchor="ctr"/>
                </a:tc>
                <a:tc>
                  <a:txBody>
                    <a:bodyPr/>
                    <a:lstStyle/>
                    <a:p>
                      <a:r>
                        <a:rPr lang="en-GB" sz="1800" dirty="0">
                          <a:latin typeface="Times New Roman" panose="02020603050405020304" pitchFamily="18" charset="0"/>
                          <a:cs typeface="Times New Roman" panose="02020603050405020304" pitchFamily="18" charset="0"/>
                        </a:rPr>
                        <a:t>     160-180</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556987895"/>
                  </a:ext>
                </a:extLst>
              </a:tr>
            </a:tbl>
          </a:graphicData>
        </a:graphic>
      </p:graphicFrame>
      <p:cxnSp>
        <p:nvCxnSpPr>
          <p:cNvPr id="5" name="Straight Connector 4">
            <a:extLst>
              <a:ext uri="{FF2B5EF4-FFF2-40B4-BE49-F238E27FC236}">
                <a16:creationId xmlns:a16="http://schemas.microsoft.com/office/drawing/2014/main" id="{9FC1A94F-7E17-3E57-03C7-0978C1C54814}"/>
              </a:ext>
            </a:extLst>
          </p:cNvPr>
          <p:cNvCxnSpPr>
            <a:cxnSpLocks/>
          </p:cNvCxnSpPr>
          <p:nvPr/>
        </p:nvCxnSpPr>
        <p:spPr>
          <a:xfrm>
            <a:off x="838200" y="1246094"/>
            <a:ext cx="1438835" cy="914400"/>
          </a:xfrm>
          <a:prstGeom prst="line">
            <a:avLst/>
          </a:prstGeom>
        </p:spPr>
        <p:style>
          <a:lnRef idx="1">
            <a:schemeClr val="dk1"/>
          </a:lnRef>
          <a:fillRef idx="0">
            <a:schemeClr val="dk1"/>
          </a:fillRef>
          <a:effectRef idx="0">
            <a:schemeClr val="dk1"/>
          </a:effectRef>
          <a:fontRef idx="minor">
            <a:schemeClr val="tx1"/>
          </a:fontRef>
        </p:style>
      </p:cxnSp>
      <p:sp>
        <p:nvSpPr>
          <p:cNvPr id="4" name="Date Placeholder 3">
            <a:extLst>
              <a:ext uri="{FF2B5EF4-FFF2-40B4-BE49-F238E27FC236}">
                <a16:creationId xmlns:a16="http://schemas.microsoft.com/office/drawing/2014/main" id="{0CD8C0D4-0100-00CF-C6AA-F91E4D6E0D58}"/>
              </a:ext>
            </a:extLst>
          </p:cNvPr>
          <p:cNvSpPr>
            <a:spLocks noGrp="1"/>
          </p:cNvSpPr>
          <p:nvPr>
            <p:ph type="dt" sz="half" idx="10"/>
          </p:nvPr>
        </p:nvSpPr>
        <p:spPr/>
        <p:txBody>
          <a:bodyPr/>
          <a:lstStyle/>
          <a:p>
            <a:fld id="{331B0510-2AF1-4DEA-9BF1-FD76532A1E73}" type="datetime1">
              <a:rPr lang="en-IN" smtClean="0"/>
              <a:t>17-02-2025</a:t>
            </a:fld>
            <a:endParaRPr lang="en-IN"/>
          </a:p>
        </p:txBody>
      </p:sp>
      <p:sp>
        <p:nvSpPr>
          <p:cNvPr id="6" name="Slide Number Placeholder 5">
            <a:extLst>
              <a:ext uri="{FF2B5EF4-FFF2-40B4-BE49-F238E27FC236}">
                <a16:creationId xmlns:a16="http://schemas.microsoft.com/office/drawing/2014/main" id="{3036ABBB-D599-F2A1-8AAF-29BB26EC9CF6}"/>
              </a:ext>
            </a:extLst>
          </p:cNvPr>
          <p:cNvSpPr>
            <a:spLocks noGrp="1"/>
          </p:cNvSpPr>
          <p:nvPr>
            <p:ph type="sldNum" sz="quarter" idx="12"/>
          </p:nvPr>
        </p:nvSpPr>
        <p:spPr/>
        <p:txBody>
          <a:bodyPr/>
          <a:lstStyle/>
          <a:p>
            <a:fld id="{DFEA449A-0298-47C6-80B1-8703D7984B9E}" type="slidenum">
              <a:rPr lang="en-IN" smtClean="0"/>
              <a:t>20</a:t>
            </a:fld>
            <a:endParaRPr lang="en-IN"/>
          </a:p>
        </p:txBody>
      </p:sp>
    </p:spTree>
    <p:extLst>
      <p:ext uri="{BB962C8B-B14F-4D97-AF65-F5344CB8AC3E}">
        <p14:creationId xmlns:p14="http://schemas.microsoft.com/office/powerpoint/2010/main" val="1513175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54D4D-27CB-55DC-2F6B-671F808A8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E921AC-DD88-20DF-15E2-C9FC6D626B5E}"/>
              </a:ext>
            </a:extLst>
          </p:cNvPr>
          <p:cNvSpPr>
            <a:spLocks noGrp="1"/>
          </p:cNvSpPr>
          <p:nvPr>
            <p:ph type="title"/>
          </p:nvPr>
        </p:nvSpPr>
        <p:spPr/>
        <p:txBody>
          <a:bodyPr>
            <a:normAutofit/>
          </a:bodyPr>
          <a:lstStyle/>
          <a:p>
            <a:r>
              <a:rPr lang="en-IN" sz="3600" b="1" dirty="0">
                <a:latin typeface="Times New Roman" panose="02020603050405020304" pitchFamily="18" charset="0"/>
                <a:cs typeface="Times New Roman" panose="02020603050405020304" pitchFamily="18" charset="0"/>
              </a:rPr>
              <a:t>MediaPipe Output (Video Input):</a:t>
            </a:r>
            <a:br>
              <a:rPr lang="en-IN" sz="3600" b="1"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6F46963-FE55-CB07-DAEF-15FA5FCBE740}"/>
              </a:ext>
            </a:extLst>
          </p:cNvPr>
          <p:cNvPicPr>
            <a:picLocks noChangeAspect="1"/>
          </p:cNvPicPr>
          <p:nvPr/>
        </p:nvPicPr>
        <p:blipFill>
          <a:blip r:embed="rId2"/>
          <a:stretch>
            <a:fillRect/>
          </a:stretch>
        </p:blipFill>
        <p:spPr>
          <a:xfrm>
            <a:off x="1033461" y="1167295"/>
            <a:ext cx="4336755" cy="2462213"/>
          </a:xfrm>
          <a:prstGeom prst="rect">
            <a:avLst/>
          </a:prstGeom>
        </p:spPr>
      </p:pic>
      <p:pic>
        <p:nvPicPr>
          <p:cNvPr id="7" name="Picture 6">
            <a:extLst>
              <a:ext uri="{FF2B5EF4-FFF2-40B4-BE49-F238E27FC236}">
                <a16:creationId xmlns:a16="http://schemas.microsoft.com/office/drawing/2014/main" id="{C3513FA4-D109-8FC0-80DE-5513D2CCBF1D}"/>
              </a:ext>
            </a:extLst>
          </p:cNvPr>
          <p:cNvPicPr>
            <a:picLocks noChangeAspect="1"/>
          </p:cNvPicPr>
          <p:nvPr/>
        </p:nvPicPr>
        <p:blipFill>
          <a:blip r:embed="rId3"/>
          <a:stretch>
            <a:fillRect/>
          </a:stretch>
        </p:blipFill>
        <p:spPr>
          <a:xfrm>
            <a:off x="5800675" y="1167295"/>
            <a:ext cx="4346344" cy="2424884"/>
          </a:xfrm>
          <a:prstGeom prst="rect">
            <a:avLst/>
          </a:prstGeom>
        </p:spPr>
      </p:pic>
      <p:pic>
        <p:nvPicPr>
          <p:cNvPr id="8" name="Picture 7">
            <a:extLst>
              <a:ext uri="{FF2B5EF4-FFF2-40B4-BE49-F238E27FC236}">
                <a16:creationId xmlns:a16="http://schemas.microsoft.com/office/drawing/2014/main" id="{9ABFDE2D-30D1-712C-16BA-292725734A51}"/>
              </a:ext>
            </a:extLst>
          </p:cNvPr>
          <p:cNvPicPr>
            <a:picLocks noChangeAspect="1"/>
          </p:cNvPicPr>
          <p:nvPr/>
        </p:nvPicPr>
        <p:blipFill>
          <a:blip r:embed="rId4"/>
          <a:stretch>
            <a:fillRect/>
          </a:stretch>
        </p:blipFill>
        <p:spPr>
          <a:xfrm>
            <a:off x="1033461" y="3829390"/>
            <a:ext cx="4336755" cy="2462213"/>
          </a:xfrm>
          <a:prstGeom prst="rect">
            <a:avLst/>
          </a:prstGeom>
        </p:spPr>
      </p:pic>
      <p:pic>
        <p:nvPicPr>
          <p:cNvPr id="9" name="Picture 8">
            <a:extLst>
              <a:ext uri="{FF2B5EF4-FFF2-40B4-BE49-F238E27FC236}">
                <a16:creationId xmlns:a16="http://schemas.microsoft.com/office/drawing/2014/main" id="{63F938FE-813E-C519-B8D6-51AED8C4BC89}"/>
              </a:ext>
            </a:extLst>
          </p:cNvPr>
          <p:cNvPicPr>
            <a:picLocks noChangeAspect="1"/>
          </p:cNvPicPr>
          <p:nvPr/>
        </p:nvPicPr>
        <p:blipFill>
          <a:blip r:embed="rId5"/>
          <a:stretch>
            <a:fillRect/>
          </a:stretch>
        </p:blipFill>
        <p:spPr>
          <a:xfrm>
            <a:off x="5800675" y="3868761"/>
            <a:ext cx="4346344" cy="2422842"/>
          </a:xfrm>
          <a:prstGeom prst="rect">
            <a:avLst/>
          </a:prstGeom>
        </p:spPr>
      </p:pic>
      <p:sp>
        <p:nvSpPr>
          <p:cNvPr id="3" name="Date Placeholder 2">
            <a:extLst>
              <a:ext uri="{FF2B5EF4-FFF2-40B4-BE49-F238E27FC236}">
                <a16:creationId xmlns:a16="http://schemas.microsoft.com/office/drawing/2014/main" id="{4D43DFFF-AF71-3141-2882-091D429350BD}"/>
              </a:ext>
            </a:extLst>
          </p:cNvPr>
          <p:cNvSpPr>
            <a:spLocks noGrp="1"/>
          </p:cNvSpPr>
          <p:nvPr>
            <p:ph type="dt" sz="half" idx="10"/>
          </p:nvPr>
        </p:nvSpPr>
        <p:spPr/>
        <p:txBody>
          <a:bodyPr/>
          <a:lstStyle/>
          <a:p>
            <a:fld id="{CF13BE8D-DABE-42F7-8EA5-BE5473770447}" type="datetime1">
              <a:rPr lang="en-IN" smtClean="0"/>
              <a:t>17-02-2025</a:t>
            </a:fld>
            <a:endParaRPr lang="en-IN"/>
          </a:p>
        </p:txBody>
      </p:sp>
      <p:sp>
        <p:nvSpPr>
          <p:cNvPr id="4" name="Slide Number Placeholder 3">
            <a:extLst>
              <a:ext uri="{FF2B5EF4-FFF2-40B4-BE49-F238E27FC236}">
                <a16:creationId xmlns:a16="http://schemas.microsoft.com/office/drawing/2014/main" id="{7964386C-9B84-4B39-C23A-2C066A891E4D}"/>
              </a:ext>
            </a:extLst>
          </p:cNvPr>
          <p:cNvSpPr>
            <a:spLocks noGrp="1"/>
          </p:cNvSpPr>
          <p:nvPr>
            <p:ph type="sldNum" sz="quarter" idx="12"/>
          </p:nvPr>
        </p:nvSpPr>
        <p:spPr/>
        <p:txBody>
          <a:bodyPr/>
          <a:lstStyle/>
          <a:p>
            <a:fld id="{DFEA449A-0298-47C6-80B1-8703D7984B9E}" type="slidenum">
              <a:rPr lang="en-IN" smtClean="0"/>
              <a:t>21</a:t>
            </a:fld>
            <a:endParaRPr lang="en-IN"/>
          </a:p>
        </p:txBody>
      </p:sp>
    </p:spTree>
    <p:extLst>
      <p:ext uri="{BB962C8B-B14F-4D97-AF65-F5344CB8AC3E}">
        <p14:creationId xmlns:p14="http://schemas.microsoft.com/office/powerpoint/2010/main" val="972883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927CD-8A56-1068-C2CC-E89AE9C5AEB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0E5E88-9B92-2363-66AE-F7668788971B}"/>
              </a:ext>
            </a:extLst>
          </p:cNvPr>
          <p:cNvSpPr txBox="1"/>
          <p:nvPr/>
        </p:nvSpPr>
        <p:spPr>
          <a:xfrm>
            <a:off x="593557" y="0"/>
            <a:ext cx="8458252" cy="2769989"/>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3200"/>
              <a:buFont typeface="Times New Roman"/>
              <a:buNone/>
            </a:pPr>
            <a:r>
              <a:rPr lang="en-US" sz="4000" b="1" dirty="0">
                <a:latin typeface="Times New Roman" panose="02020603050405020304" pitchFamily="18" charset="0"/>
                <a:ea typeface="Tahoma" panose="020B0604030504040204" pitchFamily="34" charset="0"/>
                <a:cs typeface="Times New Roman" panose="02020603050405020304" pitchFamily="18" charset="0"/>
              </a:rPr>
              <a:t>Real-Time Output</a:t>
            </a:r>
            <a:r>
              <a:rPr lang="en-US" sz="4000" b="1" dirty="0">
                <a:latin typeface="Times New Roman" panose="02020603050405020304" pitchFamily="18" charset="0"/>
                <a:ea typeface="Tahoma" panose="020B0604030504040204" pitchFamily="34" charset="0"/>
                <a:cs typeface="Times New Roman" panose="02020603050405020304" pitchFamily="18" charset="0"/>
                <a:sym typeface="Wingdings" panose="05000000000000000000" pitchFamily="2" charset="2"/>
              </a:rPr>
              <a:t>: (Methodology:1)</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Font typeface="Times New Roman"/>
              <a:buNone/>
            </a:pP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a:p>
            <a:pPr marR="0" lvl="0" algn="l" rtl="0">
              <a:lnSpc>
                <a:spcPct val="100000"/>
              </a:lnSpc>
              <a:spcBef>
                <a:spcPts val="0"/>
              </a:spcBef>
              <a:spcAft>
                <a:spcPts val="0"/>
              </a:spcAft>
              <a:buClr>
                <a:schemeClr val="dk1"/>
              </a:buClr>
              <a:buSzPts val="3200"/>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Font typeface="Times New Roman"/>
              <a:buNone/>
            </a:pPr>
            <a:r>
              <a:rPr lang="en-US" sz="2400" b="1" i="0" u="none" strike="noStrike" cap="none"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rPr>
              <a:t>	</a:t>
            </a:r>
          </a:p>
          <a:p>
            <a:pPr marL="0" marR="0" lvl="0" indent="0" algn="l" rtl="0">
              <a:lnSpc>
                <a:spcPct val="100000"/>
              </a:lnSpc>
              <a:spcBef>
                <a:spcPts val="0"/>
              </a:spcBef>
              <a:spcAft>
                <a:spcPts val="0"/>
              </a:spcAft>
              <a:buClr>
                <a:schemeClr val="dk1"/>
              </a:buClr>
              <a:buSzPts val="3200"/>
              <a:buFont typeface="Times New Roman"/>
              <a:buNone/>
            </a:pPr>
            <a:endParaRPr lang="en-US" sz="2400" b="1" dirty="0">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rtl="0">
              <a:lnSpc>
                <a:spcPct val="100000"/>
              </a:lnSpc>
              <a:spcBef>
                <a:spcPts val="0"/>
              </a:spcBef>
              <a:spcAft>
                <a:spcPts val="0"/>
              </a:spcAft>
              <a:buClr>
                <a:schemeClr val="dk1"/>
              </a:buClr>
              <a:buSzPts val="3200"/>
              <a:buFont typeface="Times New Roman"/>
              <a:buNone/>
            </a:pPr>
            <a:endParaRPr lang="en-US" sz="2400" b="1" i="0" u="none" strike="noStrike" cap="none"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endParaRPr>
          </a:p>
          <a:p>
            <a:pPr marL="0" marR="0" lvl="0" indent="0" algn="l" rtl="0">
              <a:lnSpc>
                <a:spcPct val="100000"/>
              </a:lnSpc>
              <a:spcBef>
                <a:spcPts val="0"/>
              </a:spcBef>
              <a:spcAft>
                <a:spcPts val="0"/>
              </a:spcAft>
              <a:buClr>
                <a:schemeClr val="dk1"/>
              </a:buClr>
              <a:buSzPts val="3200"/>
              <a:buFont typeface="Times New Roman"/>
              <a:buNone/>
            </a:pPr>
            <a:endParaRPr lang="en-US" sz="2400" b="1" i="0" u="none" strike="noStrike" cap="none" dirty="0">
              <a:solidFill>
                <a:srgbClr val="000000"/>
              </a:solidFill>
              <a:latin typeface="Times New Roman" panose="02020603050405020304" pitchFamily="18" charset="0"/>
              <a:ea typeface="Tahoma" panose="020B0604030504040204" pitchFamily="34" charset="0"/>
              <a:cs typeface="Times New Roman" panose="02020603050405020304" pitchFamily="18" charset="0"/>
              <a:sym typeface="Arial"/>
            </a:endParaRPr>
          </a:p>
        </p:txBody>
      </p:sp>
      <p:pic>
        <p:nvPicPr>
          <p:cNvPr id="2" name="Picture 1">
            <a:extLst>
              <a:ext uri="{FF2B5EF4-FFF2-40B4-BE49-F238E27FC236}">
                <a16:creationId xmlns:a16="http://schemas.microsoft.com/office/drawing/2014/main" id="{C655EDC9-4261-A64D-88CC-204BDC28CDA7}"/>
              </a:ext>
            </a:extLst>
          </p:cNvPr>
          <p:cNvPicPr>
            <a:picLocks noChangeAspect="1"/>
          </p:cNvPicPr>
          <p:nvPr/>
        </p:nvPicPr>
        <p:blipFill>
          <a:blip r:embed="rId2"/>
          <a:srcRect l="617" r="55658" b="39133"/>
          <a:stretch/>
        </p:blipFill>
        <p:spPr>
          <a:xfrm>
            <a:off x="506099" y="1078458"/>
            <a:ext cx="2342706" cy="2570177"/>
          </a:xfrm>
          <a:prstGeom prst="rect">
            <a:avLst/>
          </a:prstGeom>
        </p:spPr>
      </p:pic>
      <p:pic>
        <p:nvPicPr>
          <p:cNvPr id="6" name="Picture 5">
            <a:extLst>
              <a:ext uri="{FF2B5EF4-FFF2-40B4-BE49-F238E27FC236}">
                <a16:creationId xmlns:a16="http://schemas.microsoft.com/office/drawing/2014/main" id="{5827DFEC-BEFA-F5D5-964B-0FCFBA1347AC}"/>
              </a:ext>
            </a:extLst>
          </p:cNvPr>
          <p:cNvPicPr>
            <a:picLocks noChangeAspect="1"/>
          </p:cNvPicPr>
          <p:nvPr/>
        </p:nvPicPr>
        <p:blipFill>
          <a:blip r:embed="rId3"/>
          <a:srcRect l="888" r="55334" b="39133"/>
          <a:stretch/>
        </p:blipFill>
        <p:spPr>
          <a:xfrm>
            <a:off x="4515876" y="1078458"/>
            <a:ext cx="2646923" cy="2650860"/>
          </a:xfrm>
          <a:prstGeom prst="rect">
            <a:avLst/>
          </a:prstGeom>
        </p:spPr>
      </p:pic>
      <p:pic>
        <p:nvPicPr>
          <p:cNvPr id="4" name="Picture 3">
            <a:extLst>
              <a:ext uri="{FF2B5EF4-FFF2-40B4-BE49-F238E27FC236}">
                <a16:creationId xmlns:a16="http://schemas.microsoft.com/office/drawing/2014/main" id="{EAE5074C-0188-34AB-F90E-99A398BCDD4E}"/>
              </a:ext>
            </a:extLst>
          </p:cNvPr>
          <p:cNvPicPr>
            <a:picLocks noChangeAspect="1"/>
          </p:cNvPicPr>
          <p:nvPr/>
        </p:nvPicPr>
        <p:blipFill>
          <a:blip r:embed="rId4"/>
          <a:srcRect l="778" r="55221" b="37221"/>
          <a:stretch/>
        </p:blipFill>
        <p:spPr>
          <a:xfrm>
            <a:off x="4515876" y="3956939"/>
            <a:ext cx="2646923" cy="2678671"/>
          </a:xfrm>
          <a:prstGeom prst="rect">
            <a:avLst/>
          </a:prstGeom>
        </p:spPr>
      </p:pic>
      <p:pic>
        <p:nvPicPr>
          <p:cNvPr id="5" name="Picture 4">
            <a:extLst>
              <a:ext uri="{FF2B5EF4-FFF2-40B4-BE49-F238E27FC236}">
                <a16:creationId xmlns:a16="http://schemas.microsoft.com/office/drawing/2014/main" id="{B3B3F843-36CE-59E0-D253-B78844CBE78D}"/>
              </a:ext>
            </a:extLst>
          </p:cNvPr>
          <p:cNvPicPr>
            <a:picLocks noChangeAspect="1"/>
          </p:cNvPicPr>
          <p:nvPr/>
        </p:nvPicPr>
        <p:blipFill>
          <a:blip r:embed="rId5"/>
          <a:srcRect l="573" r="55333" b="39133"/>
          <a:stretch/>
        </p:blipFill>
        <p:spPr>
          <a:xfrm>
            <a:off x="9051809" y="908606"/>
            <a:ext cx="2312868" cy="2909880"/>
          </a:xfrm>
          <a:prstGeom prst="rect">
            <a:avLst/>
          </a:prstGeom>
        </p:spPr>
      </p:pic>
      <p:pic>
        <p:nvPicPr>
          <p:cNvPr id="7" name="Picture 6">
            <a:extLst>
              <a:ext uri="{FF2B5EF4-FFF2-40B4-BE49-F238E27FC236}">
                <a16:creationId xmlns:a16="http://schemas.microsoft.com/office/drawing/2014/main" id="{3DA89F44-2C6C-DE9C-A94D-57C753E51D96}"/>
              </a:ext>
            </a:extLst>
          </p:cNvPr>
          <p:cNvPicPr>
            <a:picLocks noChangeAspect="1"/>
          </p:cNvPicPr>
          <p:nvPr/>
        </p:nvPicPr>
        <p:blipFill>
          <a:blip r:embed="rId6"/>
          <a:srcRect l="1000" r="55000" b="39133"/>
          <a:stretch/>
        </p:blipFill>
        <p:spPr>
          <a:xfrm>
            <a:off x="506099" y="3848447"/>
            <a:ext cx="2312868" cy="2787163"/>
          </a:xfrm>
          <a:prstGeom prst="rect">
            <a:avLst/>
          </a:prstGeom>
        </p:spPr>
      </p:pic>
      <p:pic>
        <p:nvPicPr>
          <p:cNvPr id="8" name="Picture 7">
            <a:extLst>
              <a:ext uri="{FF2B5EF4-FFF2-40B4-BE49-F238E27FC236}">
                <a16:creationId xmlns:a16="http://schemas.microsoft.com/office/drawing/2014/main" id="{D4CC9565-7464-D960-87EA-0B0D7BD56353}"/>
              </a:ext>
            </a:extLst>
          </p:cNvPr>
          <p:cNvPicPr>
            <a:picLocks noChangeAspect="1"/>
          </p:cNvPicPr>
          <p:nvPr/>
        </p:nvPicPr>
        <p:blipFill>
          <a:blip r:embed="rId7"/>
          <a:srcRect l="778" r="55556" b="39133"/>
          <a:stretch/>
        </p:blipFill>
        <p:spPr>
          <a:xfrm>
            <a:off x="9051809" y="4031599"/>
            <a:ext cx="2312868" cy="2604011"/>
          </a:xfrm>
          <a:prstGeom prst="rect">
            <a:avLst/>
          </a:prstGeom>
        </p:spPr>
      </p:pic>
      <p:sp>
        <p:nvSpPr>
          <p:cNvPr id="9" name="Date Placeholder 8">
            <a:extLst>
              <a:ext uri="{FF2B5EF4-FFF2-40B4-BE49-F238E27FC236}">
                <a16:creationId xmlns:a16="http://schemas.microsoft.com/office/drawing/2014/main" id="{3A90C815-D3A1-D2A7-5124-BA3B6CD23FAF}"/>
              </a:ext>
            </a:extLst>
          </p:cNvPr>
          <p:cNvSpPr>
            <a:spLocks noGrp="1"/>
          </p:cNvSpPr>
          <p:nvPr>
            <p:ph type="dt" sz="half" idx="10"/>
          </p:nvPr>
        </p:nvSpPr>
        <p:spPr/>
        <p:txBody>
          <a:bodyPr/>
          <a:lstStyle/>
          <a:p>
            <a:fld id="{F557ED2B-9338-4882-92DD-519FCF1BA323}" type="datetime1">
              <a:rPr lang="en-IN" smtClean="0"/>
              <a:t>17-02-2025</a:t>
            </a:fld>
            <a:endParaRPr lang="en-IN"/>
          </a:p>
        </p:txBody>
      </p:sp>
      <p:sp>
        <p:nvSpPr>
          <p:cNvPr id="10" name="Slide Number Placeholder 9">
            <a:extLst>
              <a:ext uri="{FF2B5EF4-FFF2-40B4-BE49-F238E27FC236}">
                <a16:creationId xmlns:a16="http://schemas.microsoft.com/office/drawing/2014/main" id="{C7401E1E-3152-09D3-B918-FBBD0266CC4C}"/>
              </a:ext>
            </a:extLst>
          </p:cNvPr>
          <p:cNvSpPr>
            <a:spLocks noGrp="1"/>
          </p:cNvSpPr>
          <p:nvPr>
            <p:ph type="sldNum" sz="quarter" idx="12"/>
          </p:nvPr>
        </p:nvSpPr>
        <p:spPr/>
        <p:txBody>
          <a:bodyPr/>
          <a:lstStyle/>
          <a:p>
            <a:fld id="{DFEA449A-0298-47C6-80B1-8703D7984B9E}" type="slidenum">
              <a:rPr lang="en-IN" smtClean="0"/>
              <a:t>22</a:t>
            </a:fld>
            <a:endParaRPr lang="en-IN"/>
          </a:p>
        </p:txBody>
      </p:sp>
    </p:spTree>
    <p:extLst>
      <p:ext uri="{BB962C8B-B14F-4D97-AF65-F5344CB8AC3E}">
        <p14:creationId xmlns:p14="http://schemas.microsoft.com/office/powerpoint/2010/main" val="4063127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E42FD-4116-1886-3419-336B5FBFF5AC}"/>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MediaPipe + LSTM (Methodology-2) :</a:t>
            </a:r>
          </a:p>
        </p:txBody>
      </p:sp>
      <p:sp>
        <p:nvSpPr>
          <p:cNvPr id="4" name="TextBox 3">
            <a:extLst>
              <a:ext uri="{FF2B5EF4-FFF2-40B4-BE49-F238E27FC236}">
                <a16:creationId xmlns:a16="http://schemas.microsoft.com/office/drawing/2014/main" id="{42D77BF5-1B6A-083B-4226-318490B6FDFE}"/>
              </a:ext>
            </a:extLst>
          </p:cNvPr>
          <p:cNvSpPr txBox="1"/>
          <p:nvPr/>
        </p:nvSpPr>
        <p:spPr>
          <a:xfrm>
            <a:off x="838200" y="1475117"/>
            <a:ext cx="10841966" cy="4401205"/>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 previous method rely on angles of the coordinates, it struggles to recognize dynamic signals, So LSTM is used to train both static and dynamic umpire poses</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LSTM also studies the previous frame data to recognize continuous signals like four, free hit, review, etc., </a:t>
            </a:r>
            <a:endParaRPr lang="en-IN" sz="2800" b="1" dirty="0">
              <a:latin typeface="Times New Roman" panose="02020603050405020304" pitchFamily="18" charset="0"/>
              <a:cs typeface="Times New Roman" panose="02020603050405020304" pitchFamily="18" charset="0"/>
            </a:endParaRPr>
          </a:p>
          <a:p>
            <a:r>
              <a:rPr lang="en-IN" sz="2800" b="1" dirty="0">
                <a:latin typeface="Times New Roman" panose="02020603050405020304" pitchFamily="18" charset="0"/>
                <a:cs typeface="Times New Roman" panose="02020603050405020304" pitchFamily="18" charset="0"/>
              </a:rPr>
              <a:t>LSTM Architecture:</a:t>
            </a: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3BCD05A-50E9-2382-5ADB-85C3338218D7}"/>
              </a:ext>
            </a:extLst>
          </p:cNvPr>
          <p:cNvSpPr>
            <a:spLocks noGrp="1"/>
          </p:cNvSpPr>
          <p:nvPr>
            <p:ph type="dt" sz="half" idx="10"/>
          </p:nvPr>
        </p:nvSpPr>
        <p:spPr/>
        <p:txBody>
          <a:bodyPr/>
          <a:lstStyle/>
          <a:p>
            <a:fld id="{4BE40A1F-E650-4410-B6DF-5E118F1AD6CB}" type="datetime1">
              <a:rPr lang="en-IN" smtClean="0"/>
              <a:t>17-02-2025</a:t>
            </a:fld>
            <a:endParaRPr lang="en-IN"/>
          </a:p>
        </p:txBody>
      </p:sp>
      <p:sp>
        <p:nvSpPr>
          <p:cNvPr id="5" name="Slide Number Placeholder 4">
            <a:extLst>
              <a:ext uri="{FF2B5EF4-FFF2-40B4-BE49-F238E27FC236}">
                <a16:creationId xmlns:a16="http://schemas.microsoft.com/office/drawing/2014/main" id="{AAB22FA7-D231-F682-4313-CC234FC6809D}"/>
              </a:ext>
            </a:extLst>
          </p:cNvPr>
          <p:cNvSpPr>
            <a:spLocks noGrp="1"/>
          </p:cNvSpPr>
          <p:nvPr>
            <p:ph type="sldNum" sz="quarter" idx="12"/>
          </p:nvPr>
        </p:nvSpPr>
        <p:spPr/>
        <p:txBody>
          <a:bodyPr/>
          <a:lstStyle/>
          <a:p>
            <a:fld id="{DFEA449A-0298-47C6-80B1-8703D7984B9E}" type="slidenum">
              <a:rPr lang="en-IN" smtClean="0"/>
              <a:t>23</a:t>
            </a:fld>
            <a:endParaRPr lang="en-IN"/>
          </a:p>
        </p:txBody>
      </p:sp>
      <p:pic>
        <p:nvPicPr>
          <p:cNvPr id="7" name="Picture 6">
            <a:extLst>
              <a:ext uri="{FF2B5EF4-FFF2-40B4-BE49-F238E27FC236}">
                <a16:creationId xmlns:a16="http://schemas.microsoft.com/office/drawing/2014/main" id="{D7F7EF0B-1EDA-4FF5-491C-DDF8806D4019}"/>
              </a:ext>
            </a:extLst>
          </p:cNvPr>
          <p:cNvPicPr>
            <a:picLocks noChangeAspect="1"/>
          </p:cNvPicPr>
          <p:nvPr/>
        </p:nvPicPr>
        <p:blipFill>
          <a:blip r:embed="rId2">
            <a:extLst>
              <a:ext uri="{28A0092B-C50C-407E-A947-70E740481C1C}">
                <a14:useLocalDpi xmlns:a14="http://schemas.microsoft.com/office/drawing/2010/main" val="0"/>
              </a:ext>
            </a:extLst>
          </a:blip>
          <a:srcRect r="1037" b="7541"/>
          <a:stretch/>
        </p:blipFill>
        <p:spPr>
          <a:xfrm>
            <a:off x="3322608" y="4149311"/>
            <a:ext cx="5287992" cy="2467144"/>
          </a:xfrm>
          <a:prstGeom prst="rect">
            <a:avLst/>
          </a:prstGeom>
        </p:spPr>
      </p:pic>
      <p:sp>
        <p:nvSpPr>
          <p:cNvPr id="6" name="TextBox 5">
            <a:extLst>
              <a:ext uri="{FF2B5EF4-FFF2-40B4-BE49-F238E27FC236}">
                <a16:creationId xmlns:a16="http://schemas.microsoft.com/office/drawing/2014/main" id="{EB9567F4-35ED-2366-6585-B5DE5090E43A}"/>
              </a:ext>
            </a:extLst>
          </p:cNvPr>
          <p:cNvSpPr txBox="1"/>
          <p:nvPr/>
        </p:nvSpPr>
        <p:spPr>
          <a:xfrm>
            <a:off x="8775849" y="4325025"/>
            <a:ext cx="3074895" cy="2031325"/>
          </a:xfrm>
          <a:prstGeom prst="rect">
            <a:avLst/>
          </a:prstGeom>
          <a:noFill/>
        </p:spPr>
        <p:txBody>
          <a:bodyPr wrap="square" rtlCol="0">
            <a:spAutoFit/>
          </a:bodyPr>
          <a:lstStyle/>
          <a:p>
            <a:r>
              <a:rPr lang="en-GB" b="1" dirty="0"/>
              <a:t>C</a:t>
            </a:r>
            <a:r>
              <a:rPr lang="en-GB" sz="1400" b="1" dirty="0"/>
              <a:t>t</a:t>
            </a:r>
            <a:r>
              <a:rPr lang="en-GB" sz="1400" dirty="0"/>
              <a:t>      </a:t>
            </a:r>
            <a:r>
              <a:rPr lang="en-GB" sz="1600" dirty="0"/>
              <a:t>– </a:t>
            </a:r>
            <a:r>
              <a:rPr lang="en-GB" dirty="0"/>
              <a:t>Cell State</a:t>
            </a:r>
            <a:endParaRPr lang="en-GB" sz="1400" dirty="0"/>
          </a:p>
          <a:p>
            <a:r>
              <a:rPr lang="en-GB" b="1" dirty="0"/>
              <a:t>C</a:t>
            </a:r>
            <a:r>
              <a:rPr lang="en-GB" sz="1400" b="1" dirty="0"/>
              <a:t>t</a:t>
            </a:r>
            <a:r>
              <a:rPr lang="en-GB" sz="1200" b="1" dirty="0"/>
              <a:t>-1   </a:t>
            </a:r>
            <a:r>
              <a:rPr lang="en-GB" sz="1600" dirty="0"/>
              <a:t>– </a:t>
            </a:r>
            <a:r>
              <a:rPr lang="en-GB" dirty="0"/>
              <a:t>Previous Cell State</a:t>
            </a:r>
            <a:endParaRPr lang="en-GB" sz="1400" dirty="0"/>
          </a:p>
          <a:p>
            <a:r>
              <a:rPr lang="en-GB" b="1" dirty="0" err="1"/>
              <a:t>H</a:t>
            </a:r>
            <a:r>
              <a:rPr lang="en-GB" sz="1400" b="1" dirty="0" err="1"/>
              <a:t>t</a:t>
            </a:r>
            <a:r>
              <a:rPr lang="en-GB" sz="1400" b="1" dirty="0"/>
              <a:t>     </a:t>
            </a:r>
            <a:r>
              <a:rPr lang="en-GB" dirty="0"/>
              <a:t>– Hidden state</a:t>
            </a:r>
          </a:p>
          <a:p>
            <a:r>
              <a:rPr lang="en-GB" b="1" dirty="0"/>
              <a:t>H</a:t>
            </a:r>
            <a:r>
              <a:rPr lang="en-GB" sz="1400" b="1" dirty="0"/>
              <a:t>t-1  </a:t>
            </a:r>
            <a:r>
              <a:rPr lang="en-GB" dirty="0"/>
              <a:t>– Previous Hidden state</a:t>
            </a:r>
          </a:p>
          <a:p>
            <a:r>
              <a:rPr lang="en-GB" b="1" dirty="0"/>
              <a:t>f</a:t>
            </a:r>
            <a:r>
              <a:rPr lang="en-GB" sz="1400" b="1" dirty="0"/>
              <a:t>t        </a:t>
            </a:r>
            <a:r>
              <a:rPr lang="en-GB" dirty="0"/>
              <a:t>– Forget state</a:t>
            </a:r>
          </a:p>
          <a:p>
            <a:r>
              <a:rPr lang="en-GB" b="1" dirty="0"/>
              <a:t>I</a:t>
            </a:r>
            <a:r>
              <a:rPr lang="en-GB" sz="1400" b="1" dirty="0"/>
              <a:t>t        </a:t>
            </a:r>
            <a:r>
              <a:rPr lang="en-GB" dirty="0"/>
              <a:t>– Input state</a:t>
            </a:r>
          </a:p>
          <a:p>
            <a:r>
              <a:rPr lang="en-GB" b="1" dirty="0"/>
              <a:t>O</a:t>
            </a:r>
            <a:r>
              <a:rPr lang="en-GB" sz="1400" b="1" dirty="0"/>
              <a:t>t      </a:t>
            </a:r>
            <a:r>
              <a:rPr lang="en-GB" dirty="0"/>
              <a:t>– Output state</a:t>
            </a:r>
          </a:p>
        </p:txBody>
      </p:sp>
    </p:spTree>
    <p:extLst>
      <p:ext uri="{BB962C8B-B14F-4D97-AF65-F5344CB8AC3E}">
        <p14:creationId xmlns:p14="http://schemas.microsoft.com/office/powerpoint/2010/main" val="2236410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3B651-0E57-9443-A26B-7D9370BE690C}"/>
              </a:ext>
            </a:extLst>
          </p:cNvPr>
          <p:cNvSpPr>
            <a:spLocks noGrp="1"/>
          </p:cNvSpPr>
          <p:nvPr>
            <p:ph type="title"/>
          </p:nvPr>
        </p:nvSpPr>
        <p:spPr>
          <a:xfrm>
            <a:off x="251604" y="136525"/>
            <a:ext cx="10515600" cy="1325563"/>
          </a:xfrm>
        </p:spPr>
        <p:txBody>
          <a:bodyPr/>
          <a:lstStyle/>
          <a:p>
            <a:r>
              <a:rPr lang="en-US" sz="4800" b="1" dirty="0">
                <a:latin typeface="Times New Roman" panose="02020603050405020304" pitchFamily="18" charset="0"/>
                <a:cs typeface="Times New Roman" panose="02020603050405020304" pitchFamily="18" charset="0"/>
              </a:rPr>
              <a:t>Architecture Used for Training:</a:t>
            </a:r>
            <a:endParaRPr lang="en-IN"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AF14A1D6-2626-1CFC-6A46-46736922B37E}"/>
              </a:ext>
            </a:extLst>
          </p:cNvPr>
          <p:cNvSpPr>
            <a:spLocks noGrp="1"/>
          </p:cNvSpPr>
          <p:nvPr>
            <p:ph type="dt" sz="half" idx="10"/>
          </p:nvPr>
        </p:nvSpPr>
        <p:spPr/>
        <p:txBody>
          <a:bodyPr/>
          <a:lstStyle/>
          <a:p>
            <a:fld id="{052073AB-48E6-4944-8CB6-D98964542D0F}" type="datetime1">
              <a:rPr lang="en-IN" smtClean="0"/>
              <a:t>17-02-2025</a:t>
            </a:fld>
            <a:endParaRPr lang="en-IN"/>
          </a:p>
        </p:txBody>
      </p:sp>
      <p:sp>
        <p:nvSpPr>
          <p:cNvPr id="4" name="Slide Number Placeholder 3">
            <a:extLst>
              <a:ext uri="{FF2B5EF4-FFF2-40B4-BE49-F238E27FC236}">
                <a16:creationId xmlns:a16="http://schemas.microsoft.com/office/drawing/2014/main" id="{84221E38-A7EF-DFCE-1CE1-F455DD4D5D03}"/>
              </a:ext>
            </a:extLst>
          </p:cNvPr>
          <p:cNvSpPr>
            <a:spLocks noGrp="1"/>
          </p:cNvSpPr>
          <p:nvPr>
            <p:ph type="sldNum" sz="quarter" idx="12"/>
          </p:nvPr>
        </p:nvSpPr>
        <p:spPr/>
        <p:txBody>
          <a:bodyPr/>
          <a:lstStyle/>
          <a:p>
            <a:fld id="{DFEA449A-0298-47C6-80B1-8703D7984B9E}" type="slidenum">
              <a:rPr lang="en-IN" smtClean="0"/>
              <a:t>24</a:t>
            </a:fld>
            <a:endParaRPr lang="en-IN"/>
          </a:p>
        </p:txBody>
      </p:sp>
      <p:pic>
        <p:nvPicPr>
          <p:cNvPr id="6" name="Picture 5">
            <a:extLst>
              <a:ext uri="{FF2B5EF4-FFF2-40B4-BE49-F238E27FC236}">
                <a16:creationId xmlns:a16="http://schemas.microsoft.com/office/drawing/2014/main" id="{99933F2E-DEF9-2561-23BC-FB4AD20DB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140" y="1514033"/>
            <a:ext cx="2939720" cy="4842317"/>
          </a:xfrm>
          <a:prstGeom prst="rect">
            <a:avLst/>
          </a:prstGeom>
        </p:spPr>
      </p:pic>
    </p:spTree>
    <p:extLst>
      <p:ext uri="{BB962C8B-B14F-4D97-AF65-F5344CB8AC3E}">
        <p14:creationId xmlns:p14="http://schemas.microsoft.com/office/powerpoint/2010/main" val="1740318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85E88-CD83-A92C-0DE9-6E2A97654F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D36F8D-87E7-C965-339D-47FBC508C09E}"/>
              </a:ext>
            </a:extLst>
          </p:cNvPr>
          <p:cNvSpPr>
            <a:spLocks noGrp="1"/>
          </p:cNvSpPr>
          <p:nvPr>
            <p:ph type="title"/>
          </p:nvPr>
        </p:nvSpPr>
        <p:spPr/>
        <p:txBody>
          <a:bodyPr/>
          <a:lstStyle/>
          <a:p>
            <a:r>
              <a:rPr lang="en-IN" sz="4000" b="1" dirty="0">
                <a:latin typeface="Times New Roman" panose="02020603050405020304" pitchFamily="18" charset="0"/>
                <a:cs typeface="Times New Roman" panose="02020603050405020304" pitchFamily="18" charset="0"/>
              </a:rPr>
              <a:t>Dataset Details:</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8F501A3-78C9-BEC3-4241-7E6E65FF2916}"/>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 Created the Umpire </a:t>
            </a:r>
            <a:r>
              <a:rPr lang="en-IN" dirty="0" err="1">
                <a:latin typeface="Times New Roman" panose="02020603050405020304" pitchFamily="18" charset="0"/>
                <a:cs typeface="Times New Roman" panose="02020603050405020304" pitchFamily="18" charset="0"/>
              </a:rPr>
              <a:t>MultiPose</a:t>
            </a:r>
            <a:r>
              <a:rPr lang="en-IN" dirty="0">
                <a:latin typeface="Times New Roman" panose="02020603050405020304" pitchFamily="18" charset="0"/>
                <a:cs typeface="Times New Roman" panose="02020603050405020304" pitchFamily="18" charset="0"/>
              </a:rPr>
              <a:t> Dataset (UMPD) which contains the values of the position of the landmarks of the joints.</a:t>
            </a:r>
          </a:p>
          <a:p>
            <a:pPr algn="just"/>
            <a:r>
              <a:rPr lang="en-IN" dirty="0">
                <a:latin typeface="Times New Roman" panose="02020603050405020304" pitchFamily="18" charset="0"/>
                <a:cs typeface="Times New Roman" panose="02020603050405020304" pitchFamily="18" charset="0"/>
              </a:rPr>
              <a:t>It consist of 12 umpire signal values which are been stored in .csv file with the help of MediaPipe where the values of both hand and Pose are stored.</a:t>
            </a:r>
          </a:p>
        </p:txBody>
      </p:sp>
      <p:pic>
        <p:nvPicPr>
          <p:cNvPr id="5" name="Picture 4">
            <a:extLst>
              <a:ext uri="{FF2B5EF4-FFF2-40B4-BE49-F238E27FC236}">
                <a16:creationId xmlns:a16="http://schemas.microsoft.com/office/drawing/2014/main" id="{D5581D47-BC21-52A9-A28F-D2180993447F}"/>
              </a:ext>
            </a:extLst>
          </p:cNvPr>
          <p:cNvPicPr>
            <a:picLocks noChangeAspect="1"/>
          </p:cNvPicPr>
          <p:nvPr/>
        </p:nvPicPr>
        <p:blipFill>
          <a:blip r:embed="rId2"/>
          <a:stretch>
            <a:fillRect/>
          </a:stretch>
        </p:blipFill>
        <p:spPr>
          <a:xfrm>
            <a:off x="2783519" y="3778178"/>
            <a:ext cx="7911548" cy="2578172"/>
          </a:xfrm>
          <a:prstGeom prst="rect">
            <a:avLst/>
          </a:prstGeom>
        </p:spPr>
      </p:pic>
      <p:sp>
        <p:nvSpPr>
          <p:cNvPr id="4" name="Date Placeholder 3">
            <a:extLst>
              <a:ext uri="{FF2B5EF4-FFF2-40B4-BE49-F238E27FC236}">
                <a16:creationId xmlns:a16="http://schemas.microsoft.com/office/drawing/2014/main" id="{542C5107-4DD6-36D6-D3A7-59697DEA0427}"/>
              </a:ext>
            </a:extLst>
          </p:cNvPr>
          <p:cNvSpPr>
            <a:spLocks noGrp="1"/>
          </p:cNvSpPr>
          <p:nvPr>
            <p:ph type="dt" sz="half" idx="10"/>
          </p:nvPr>
        </p:nvSpPr>
        <p:spPr/>
        <p:txBody>
          <a:bodyPr/>
          <a:lstStyle/>
          <a:p>
            <a:fld id="{B04B556C-06FC-4DE8-81DF-C32FC76F039C}" type="datetime1">
              <a:rPr lang="en-IN" smtClean="0"/>
              <a:t>17-02-2025</a:t>
            </a:fld>
            <a:endParaRPr lang="en-IN"/>
          </a:p>
        </p:txBody>
      </p:sp>
      <p:sp>
        <p:nvSpPr>
          <p:cNvPr id="6" name="Slide Number Placeholder 5">
            <a:extLst>
              <a:ext uri="{FF2B5EF4-FFF2-40B4-BE49-F238E27FC236}">
                <a16:creationId xmlns:a16="http://schemas.microsoft.com/office/drawing/2014/main" id="{2531A158-4556-0CB8-33A3-91EF8205186C}"/>
              </a:ext>
            </a:extLst>
          </p:cNvPr>
          <p:cNvSpPr>
            <a:spLocks noGrp="1"/>
          </p:cNvSpPr>
          <p:nvPr>
            <p:ph type="sldNum" sz="quarter" idx="12"/>
          </p:nvPr>
        </p:nvSpPr>
        <p:spPr/>
        <p:txBody>
          <a:bodyPr/>
          <a:lstStyle/>
          <a:p>
            <a:fld id="{DFEA449A-0298-47C6-80B1-8703D7984B9E}" type="slidenum">
              <a:rPr lang="en-IN" smtClean="0"/>
              <a:t>25</a:t>
            </a:fld>
            <a:endParaRPr lang="en-IN"/>
          </a:p>
        </p:txBody>
      </p:sp>
    </p:spTree>
    <p:extLst>
      <p:ext uri="{BB962C8B-B14F-4D97-AF65-F5344CB8AC3E}">
        <p14:creationId xmlns:p14="http://schemas.microsoft.com/office/powerpoint/2010/main" val="2748389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519EE-E25C-DB5A-869F-0138C82E6220}"/>
              </a:ext>
            </a:extLst>
          </p:cNvPr>
          <p:cNvSpPr>
            <a:spLocks noGrp="1"/>
          </p:cNvSpPr>
          <p:nvPr>
            <p:ph idx="1"/>
          </p:nvPr>
        </p:nvSpPr>
        <p:spPr>
          <a:xfrm>
            <a:off x="838200" y="496957"/>
            <a:ext cx="10515600" cy="5680006"/>
          </a:xfrm>
        </p:spPr>
        <p:txBody>
          <a:bodyPr/>
          <a:lstStyle/>
          <a:p>
            <a:pPr algn="just"/>
            <a:r>
              <a:rPr lang="en-IN" dirty="0">
                <a:latin typeface="Times New Roman" panose="02020603050405020304" pitchFamily="18" charset="0"/>
                <a:cs typeface="Times New Roman" panose="02020603050405020304" pitchFamily="18" charset="0"/>
              </a:rPr>
              <a:t>Created the dataset with 243.8 cm away from the webcam and the height of the webcam is nearly equals to 65 cm. </a:t>
            </a:r>
          </a:p>
          <a:p>
            <a:pPr algn="just"/>
            <a:r>
              <a:rPr lang="en-IN" dirty="0">
                <a:latin typeface="Times New Roman" panose="02020603050405020304" pitchFamily="18" charset="0"/>
                <a:cs typeface="Times New Roman" panose="02020603050405020304" pitchFamily="18" charset="0"/>
              </a:rPr>
              <a:t>Focusing to target the camera in the bowler’s end stump for detecting umpire signals for real time application, we observed the height of the stump and the camera height from the ground and the dataset is been created.  </a:t>
            </a:r>
          </a:p>
          <a:p>
            <a:pPr marL="0" indent="0" algn="just">
              <a:buNone/>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BD4000-E894-DDDE-2499-CE143C46091A}"/>
              </a:ext>
            </a:extLst>
          </p:cNvPr>
          <p:cNvPicPr>
            <a:picLocks noChangeAspect="1"/>
          </p:cNvPicPr>
          <p:nvPr/>
        </p:nvPicPr>
        <p:blipFill>
          <a:blip r:embed="rId2">
            <a:extLst>
              <a:ext uri="{28A0092B-C50C-407E-A947-70E740481C1C}">
                <a14:useLocalDpi xmlns:a14="http://schemas.microsoft.com/office/drawing/2010/main" val="0"/>
              </a:ext>
            </a:extLst>
          </a:blip>
          <a:srcRect l="25000" t="-1" r="26122" b="30111"/>
          <a:stretch/>
        </p:blipFill>
        <p:spPr>
          <a:xfrm>
            <a:off x="1033669" y="3316222"/>
            <a:ext cx="4230758" cy="2860741"/>
          </a:xfrm>
          <a:prstGeom prst="rect">
            <a:avLst/>
          </a:prstGeom>
        </p:spPr>
      </p:pic>
      <p:pic>
        <p:nvPicPr>
          <p:cNvPr id="7" name="Picture 6">
            <a:extLst>
              <a:ext uri="{FF2B5EF4-FFF2-40B4-BE49-F238E27FC236}">
                <a16:creationId xmlns:a16="http://schemas.microsoft.com/office/drawing/2014/main" id="{6DA5E3ED-B6D6-65CB-1CA8-221396264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574" y="3316222"/>
            <a:ext cx="4092729" cy="2860741"/>
          </a:xfrm>
          <a:prstGeom prst="rect">
            <a:avLst/>
          </a:prstGeom>
        </p:spPr>
      </p:pic>
      <p:sp>
        <p:nvSpPr>
          <p:cNvPr id="2" name="Date Placeholder 1">
            <a:extLst>
              <a:ext uri="{FF2B5EF4-FFF2-40B4-BE49-F238E27FC236}">
                <a16:creationId xmlns:a16="http://schemas.microsoft.com/office/drawing/2014/main" id="{A89CC664-3E28-A86D-66E6-9DF3A4237F80}"/>
              </a:ext>
            </a:extLst>
          </p:cNvPr>
          <p:cNvSpPr>
            <a:spLocks noGrp="1"/>
          </p:cNvSpPr>
          <p:nvPr>
            <p:ph type="dt" sz="half" idx="10"/>
          </p:nvPr>
        </p:nvSpPr>
        <p:spPr/>
        <p:txBody>
          <a:bodyPr/>
          <a:lstStyle/>
          <a:p>
            <a:fld id="{228A851E-BAD1-4B69-8AF7-AC29F31BAADC}" type="datetime1">
              <a:rPr lang="en-IN" smtClean="0"/>
              <a:t>17-02-2025</a:t>
            </a:fld>
            <a:endParaRPr lang="en-IN"/>
          </a:p>
        </p:txBody>
      </p:sp>
      <p:sp>
        <p:nvSpPr>
          <p:cNvPr id="4" name="Slide Number Placeholder 3">
            <a:extLst>
              <a:ext uri="{FF2B5EF4-FFF2-40B4-BE49-F238E27FC236}">
                <a16:creationId xmlns:a16="http://schemas.microsoft.com/office/drawing/2014/main" id="{0E235359-0190-5AF8-CA31-C3AA62A4F97D}"/>
              </a:ext>
            </a:extLst>
          </p:cNvPr>
          <p:cNvSpPr>
            <a:spLocks noGrp="1"/>
          </p:cNvSpPr>
          <p:nvPr>
            <p:ph type="sldNum" sz="quarter" idx="12"/>
          </p:nvPr>
        </p:nvSpPr>
        <p:spPr/>
        <p:txBody>
          <a:bodyPr/>
          <a:lstStyle/>
          <a:p>
            <a:fld id="{DFEA449A-0298-47C6-80B1-8703D7984B9E}" type="slidenum">
              <a:rPr lang="en-IN" smtClean="0"/>
              <a:t>26</a:t>
            </a:fld>
            <a:endParaRPr lang="en-IN"/>
          </a:p>
        </p:txBody>
      </p:sp>
    </p:spTree>
    <p:extLst>
      <p:ext uri="{BB962C8B-B14F-4D97-AF65-F5344CB8AC3E}">
        <p14:creationId xmlns:p14="http://schemas.microsoft.com/office/powerpoint/2010/main" val="2104968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FB684E-BE32-FDD6-CBD4-A0AF3AB7D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42" y="0"/>
            <a:ext cx="6858000" cy="6858000"/>
          </a:xfrm>
          <a:prstGeom prst="rect">
            <a:avLst/>
          </a:prstGeom>
        </p:spPr>
      </p:pic>
      <p:sp>
        <p:nvSpPr>
          <p:cNvPr id="2" name="Title 1">
            <a:extLst>
              <a:ext uri="{FF2B5EF4-FFF2-40B4-BE49-F238E27FC236}">
                <a16:creationId xmlns:a16="http://schemas.microsoft.com/office/drawing/2014/main" id="{7C02C213-9978-DAC0-10E5-67085DB73BA7}"/>
              </a:ext>
            </a:extLst>
          </p:cNvPr>
          <p:cNvSpPr>
            <a:spLocks noGrp="1"/>
          </p:cNvSpPr>
          <p:nvPr>
            <p:ph type="title"/>
          </p:nvPr>
        </p:nvSpPr>
        <p:spPr>
          <a:xfrm>
            <a:off x="0" y="-251101"/>
            <a:ext cx="10515600" cy="1325563"/>
          </a:xfrm>
        </p:spPr>
        <p:txBody>
          <a:bodyPr/>
          <a:lstStyle/>
          <a:p>
            <a:r>
              <a:rPr lang="en-IN" dirty="0">
                <a:latin typeface="Times New Roman" panose="02020603050405020304" pitchFamily="18" charset="0"/>
                <a:cs typeface="Times New Roman" panose="02020603050405020304" pitchFamily="18" charset="0"/>
              </a:rPr>
              <a:t>Confusion Matrix:</a:t>
            </a:r>
          </a:p>
        </p:txBody>
      </p:sp>
      <p:sp>
        <p:nvSpPr>
          <p:cNvPr id="3" name="Date Placeholder 2">
            <a:extLst>
              <a:ext uri="{FF2B5EF4-FFF2-40B4-BE49-F238E27FC236}">
                <a16:creationId xmlns:a16="http://schemas.microsoft.com/office/drawing/2014/main" id="{29ED0712-7067-5633-8527-4CF5ACF19A86}"/>
              </a:ext>
            </a:extLst>
          </p:cNvPr>
          <p:cNvSpPr>
            <a:spLocks noGrp="1"/>
          </p:cNvSpPr>
          <p:nvPr>
            <p:ph type="dt" sz="half" idx="10"/>
          </p:nvPr>
        </p:nvSpPr>
        <p:spPr/>
        <p:txBody>
          <a:bodyPr/>
          <a:lstStyle/>
          <a:p>
            <a:fld id="{C2A29BE8-8CC9-4C9D-867B-87559976F320}" type="datetime1">
              <a:rPr lang="en-IN" smtClean="0"/>
              <a:t>17-02-2025</a:t>
            </a:fld>
            <a:endParaRPr lang="en-IN"/>
          </a:p>
        </p:txBody>
      </p:sp>
      <p:sp>
        <p:nvSpPr>
          <p:cNvPr id="4" name="Slide Number Placeholder 3">
            <a:extLst>
              <a:ext uri="{FF2B5EF4-FFF2-40B4-BE49-F238E27FC236}">
                <a16:creationId xmlns:a16="http://schemas.microsoft.com/office/drawing/2014/main" id="{19A9FD4C-C0AB-6C1D-1BB3-1BEF4A3366E1}"/>
              </a:ext>
            </a:extLst>
          </p:cNvPr>
          <p:cNvSpPr>
            <a:spLocks noGrp="1"/>
          </p:cNvSpPr>
          <p:nvPr>
            <p:ph type="sldNum" sz="quarter" idx="12"/>
          </p:nvPr>
        </p:nvSpPr>
        <p:spPr/>
        <p:txBody>
          <a:bodyPr/>
          <a:lstStyle/>
          <a:p>
            <a:fld id="{DFEA449A-0298-47C6-80B1-8703D7984B9E}" type="slidenum">
              <a:rPr lang="en-IN" smtClean="0"/>
              <a:t>27</a:t>
            </a:fld>
            <a:endParaRPr lang="en-IN"/>
          </a:p>
        </p:txBody>
      </p:sp>
      <p:sp>
        <p:nvSpPr>
          <p:cNvPr id="5" name="TextBox 4">
            <a:extLst>
              <a:ext uri="{FF2B5EF4-FFF2-40B4-BE49-F238E27FC236}">
                <a16:creationId xmlns:a16="http://schemas.microsoft.com/office/drawing/2014/main" id="{3B6AE17B-1294-ED92-51B8-EDFBF4F1A622}"/>
              </a:ext>
            </a:extLst>
          </p:cNvPr>
          <p:cNvSpPr txBox="1"/>
          <p:nvPr/>
        </p:nvSpPr>
        <p:spPr>
          <a:xfrm>
            <a:off x="502024" y="1586753"/>
            <a:ext cx="2169458" cy="1477328"/>
          </a:xfrm>
          <a:prstGeom prst="rect">
            <a:avLst/>
          </a:prstGeom>
          <a:noFill/>
        </p:spPr>
        <p:txBody>
          <a:bodyPr wrap="square" rtlCol="0">
            <a:spAutoFit/>
          </a:bodyPr>
          <a:lstStyle/>
          <a:p>
            <a:r>
              <a:rPr lang="en-GB" dirty="0"/>
              <a:t>Epoch : 100</a:t>
            </a:r>
          </a:p>
          <a:p>
            <a:endParaRPr lang="en-GB" dirty="0"/>
          </a:p>
          <a:p>
            <a:r>
              <a:rPr lang="en-GB" b="1" dirty="0"/>
              <a:t>Dataset:</a:t>
            </a:r>
          </a:p>
          <a:p>
            <a:r>
              <a:rPr lang="en-GB" dirty="0"/>
              <a:t>   Training(%)= 80%</a:t>
            </a:r>
          </a:p>
          <a:p>
            <a:r>
              <a:rPr lang="en-GB" dirty="0"/>
              <a:t>   Test(%)       = 20% </a:t>
            </a:r>
            <a:endParaRPr lang="en-US" dirty="0"/>
          </a:p>
        </p:txBody>
      </p:sp>
    </p:spTree>
    <p:extLst>
      <p:ext uri="{BB962C8B-B14F-4D97-AF65-F5344CB8AC3E}">
        <p14:creationId xmlns:p14="http://schemas.microsoft.com/office/powerpoint/2010/main" val="3321683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C6F8-A684-EA57-2B01-260A2D88558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Accuracy &amp; Loss Graph:</a:t>
            </a:r>
          </a:p>
        </p:txBody>
      </p:sp>
      <p:pic>
        <p:nvPicPr>
          <p:cNvPr id="5" name="Content Placeholder 4">
            <a:extLst>
              <a:ext uri="{FF2B5EF4-FFF2-40B4-BE49-F238E27FC236}">
                <a16:creationId xmlns:a16="http://schemas.microsoft.com/office/drawing/2014/main" id="{5A21BA1C-F3B6-3708-43C1-6DED1C0593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394" y="1825625"/>
            <a:ext cx="10443211" cy="4351338"/>
          </a:xfrm>
        </p:spPr>
      </p:pic>
      <p:sp>
        <p:nvSpPr>
          <p:cNvPr id="3" name="Date Placeholder 2">
            <a:extLst>
              <a:ext uri="{FF2B5EF4-FFF2-40B4-BE49-F238E27FC236}">
                <a16:creationId xmlns:a16="http://schemas.microsoft.com/office/drawing/2014/main" id="{C02992BD-3AED-D9DC-C657-4683FF55BF27}"/>
              </a:ext>
            </a:extLst>
          </p:cNvPr>
          <p:cNvSpPr>
            <a:spLocks noGrp="1"/>
          </p:cNvSpPr>
          <p:nvPr>
            <p:ph type="dt" sz="half" idx="10"/>
          </p:nvPr>
        </p:nvSpPr>
        <p:spPr/>
        <p:txBody>
          <a:bodyPr/>
          <a:lstStyle/>
          <a:p>
            <a:fld id="{1B98D636-DC7F-4151-91C9-7C8C3C24A9C8}" type="datetime1">
              <a:rPr lang="en-IN" smtClean="0"/>
              <a:t>17-02-2025</a:t>
            </a:fld>
            <a:endParaRPr lang="en-IN"/>
          </a:p>
        </p:txBody>
      </p:sp>
      <p:sp>
        <p:nvSpPr>
          <p:cNvPr id="4" name="Slide Number Placeholder 3">
            <a:extLst>
              <a:ext uri="{FF2B5EF4-FFF2-40B4-BE49-F238E27FC236}">
                <a16:creationId xmlns:a16="http://schemas.microsoft.com/office/drawing/2014/main" id="{B0110BC9-08A8-335C-7D76-CBE42E429E82}"/>
              </a:ext>
            </a:extLst>
          </p:cNvPr>
          <p:cNvSpPr>
            <a:spLocks noGrp="1"/>
          </p:cNvSpPr>
          <p:nvPr>
            <p:ph type="sldNum" sz="quarter" idx="12"/>
          </p:nvPr>
        </p:nvSpPr>
        <p:spPr/>
        <p:txBody>
          <a:bodyPr/>
          <a:lstStyle/>
          <a:p>
            <a:fld id="{DFEA449A-0298-47C6-80B1-8703D7984B9E}" type="slidenum">
              <a:rPr lang="en-IN" smtClean="0"/>
              <a:t>28</a:t>
            </a:fld>
            <a:endParaRPr lang="en-IN"/>
          </a:p>
        </p:txBody>
      </p:sp>
    </p:spTree>
    <p:extLst>
      <p:ext uri="{BB962C8B-B14F-4D97-AF65-F5344CB8AC3E}">
        <p14:creationId xmlns:p14="http://schemas.microsoft.com/office/powerpoint/2010/main" val="2781589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CEB7-A546-14DA-03A6-29DD67549E81}"/>
              </a:ext>
            </a:extLst>
          </p:cNvPr>
          <p:cNvSpPr>
            <a:spLocks noGrp="1"/>
          </p:cNvSpPr>
          <p:nvPr>
            <p:ph type="title"/>
          </p:nvPr>
        </p:nvSpPr>
        <p:spPr>
          <a:xfrm>
            <a:off x="838200" y="-161445"/>
            <a:ext cx="10515600" cy="1325563"/>
          </a:xfrm>
        </p:spPr>
        <p:txBody>
          <a:bodyPr/>
          <a:lstStyle/>
          <a:p>
            <a:r>
              <a:rPr lang="en-IN" b="1" dirty="0">
                <a:latin typeface="Times New Roman" panose="02020603050405020304" pitchFamily="18" charset="0"/>
                <a:cs typeface="Times New Roman" panose="02020603050405020304" pitchFamily="18" charset="0"/>
              </a:rPr>
              <a:t>Performance Metrics:</a:t>
            </a:r>
          </a:p>
        </p:txBody>
      </p:sp>
      <p:graphicFrame>
        <p:nvGraphicFramePr>
          <p:cNvPr id="5" name="Content Placeholder 4">
            <a:extLst>
              <a:ext uri="{FF2B5EF4-FFF2-40B4-BE49-F238E27FC236}">
                <a16:creationId xmlns:a16="http://schemas.microsoft.com/office/drawing/2014/main" id="{C848B62D-F9CF-BACE-2462-14FD4AE4EDFC}"/>
              </a:ext>
            </a:extLst>
          </p:cNvPr>
          <p:cNvGraphicFramePr>
            <a:graphicFrameLocks noGrp="1"/>
          </p:cNvGraphicFramePr>
          <p:nvPr>
            <p:ph idx="1"/>
            <p:extLst>
              <p:ext uri="{D42A27DB-BD31-4B8C-83A1-F6EECF244321}">
                <p14:modId xmlns:p14="http://schemas.microsoft.com/office/powerpoint/2010/main" val="483180556"/>
              </p:ext>
            </p:extLst>
          </p:nvPr>
        </p:nvGraphicFramePr>
        <p:xfrm>
          <a:off x="1284425" y="833589"/>
          <a:ext cx="9623150" cy="4351334"/>
        </p:xfrm>
        <a:graphic>
          <a:graphicData uri="http://schemas.openxmlformats.org/drawingml/2006/table">
            <a:tbl>
              <a:tblPr/>
              <a:tblGrid>
                <a:gridCol w="1924630">
                  <a:extLst>
                    <a:ext uri="{9D8B030D-6E8A-4147-A177-3AD203B41FA5}">
                      <a16:colId xmlns:a16="http://schemas.microsoft.com/office/drawing/2014/main" val="3882542085"/>
                    </a:ext>
                  </a:extLst>
                </a:gridCol>
                <a:gridCol w="1924630">
                  <a:extLst>
                    <a:ext uri="{9D8B030D-6E8A-4147-A177-3AD203B41FA5}">
                      <a16:colId xmlns:a16="http://schemas.microsoft.com/office/drawing/2014/main" val="3767795114"/>
                    </a:ext>
                  </a:extLst>
                </a:gridCol>
                <a:gridCol w="1924630">
                  <a:extLst>
                    <a:ext uri="{9D8B030D-6E8A-4147-A177-3AD203B41FA5}">
                      <a16:colId xmlns:a16="http://schemas.microsoft.com/office/drawing/2014/main" val="2342401040"/>
                    </a:ext>
                  </a:extLst>
                </a:gridCol>
                <a:gridCol w="1924630">
                  <a:extLst>
                    <a:ext uri="{9D8B030D-6E8A-4147-A177-3AD203B41FA5}">
                      <a16:colId xmlns:a16="http://schemas.microsoft.com/office/drawing/2014/main" val="4064493881"/>
                    </a:ext>
                  </a:extLst>
                </a:gridCol>
                <a:gridCol w="1924630">
                  <a:extLst>
                    <a:ext uri="{9D8B030D-6E8A-4147-A177-3AD203B41FA5}">
                      <a16:colId xmlns:a16="http://schemas.microsoft.com/office/drawing/2014/main" val="2345102576"/>
                    </a:ext>
                  </a:extLst>
                </a:gridCol>
              </a:tblGrid>
              <a:tr h="334718">
                <a:tc>
                  <a:txBody>
                    <a:bodyPr/>
                    <a:lstStyle/>
                    <a:p>
                      <a:r>
                        <a:rPr lang="en-IN" sz="1600" b="1" dirty="0">
                          <a:latin typeface="Times New Roman" panose="02020603050405020304" pitchFamily="18" charset="0"/>
                          <a:cs typeface="Times New Roman" panose="02020603050405020304" pitchFamily="18" charset="0"/>
                        </a:rPr>
                        <a:t>Class</a:t>
                      </a:r>
                      <a:endParaRPr lang="en-IN" sz="1600" dirty="0">
                        <a:latin typeface="Times New Roman" panose="02020603050405020304" pitchFamily="18" charset="0"/>
                        <a:cs typeface="Times New Roman" panose="02020603050405020304" pitchFamily="18"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IN" sz="1600" b="1">
                          <a:latin typeface="Times New Roman" panose="02020603050405020304" pitchFamily="18" charset="0"/>
                          <a:cs typeface="Times New Roman" panose="02020603050405020304" pitchFamily="18" charset="0"/>
                        </a:rPr>
                        <a:t>Precision</a:t>
                      </a:r>
                      <a:endParaRPr lang="en-IN" sz="1600">
                        <a:latin typeface="Times New Roman" panose="02020603050405020304" pitchFamily="18" charset="0"/>
                        <a:cs typeface="Times New Roman" panose="02020603050405020304" pitchFamily="18"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IN" sz="1600" b="1">
                          <a:latin typeface="Times New Roman" panose="02020603050405020304" pitchFamily="18" charset="0"/>
                          <a:cs typeface="Times New Roman" panose="02020603050405020304" pitchFamily="18" charset="0"/>
                        </a:rPr>
                        <a:t>Recall</a:t>
                      </a:r>
                      <a:endParaRPr lang="en-IN" sz="1600">
                        <a:latin typeface="Times New Roman" panose="02020603050405020304" pitchFamily="18" charset="0"/>
                        <a:cs typeface="Times New Roman" panose="02020603050405020304" pitchFamily="18"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IN" sz="1600" b="1">
                          <a:latin typeface="Times New Roman" panose="02020603050405020304" pitchFamily="18" charset="0"/>
                          <a:cs typeface="Times New Roman" panose="02020603050405020304" pitchFamily="18" charset="0"/>
                        </a:rPr>
                        <a:t>F1-Score</a:t>
                      </a:r>
                      <a:endParaRPr lang="en-IN" sz="1600">
                        <a:latin typeface="Times New Roman" panose="02020603050405020304" pitchFamily="18" charset="0"/>
                        <a:cs typeface="Times New Roman" panose="02020603050405020304" pitchFamily="18"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IN" sz="1600" b="1" dirty="0">
                          <a:latin typeface="Times New Roman" panose="02020603050405020304" pitchFamily="18" charset="0"/>
                          <a:cs typeface="Times New Roman" panose="02020603050405020304" pitchFamily="18" charset="0"/>
                        </a:rPr>
                        <a:t>Accuracy</a:t>
                      </a:r>
                      <a:endParaRPr lang="en-IN" sz="1600" dirty="0">
                        <a:latin typeface="Times New Roman" panose="02020603050405020304" pitchFamily="18" charset="0"/>
                        <a:cs typeface="Times New Roman" panose="02020603050405020304" pitchFamily="18"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682050897"/>
                  </a:ext>
                </a:extLst>
              </a:tr>
              <a:tr h="334718">
                <a:tc>
                  <a:txBody>
                    <a:bodyPr/>
                    <a:lstStyle/>
                    <a:p>
                      <a:r>
                        <a:rPr lang="en-IN" sz="1600">
                          <a:latin typeface="Times New Roman" panose="02020603050405020304" pitchFamily="18" charset="0"/>
                          <a:cs typeface="Times New Roman" panose="02020603050405020304" pitchFamily="18" charset="0"/>
                        </a:rPr>
                        <a:t>No Action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0.97</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0.9356</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070055061"/>
                  </a:ext>
                </a:extLst>
              </a:tr>
              <a:tr h="334718">
                <a:tc>
                  <a:txBody>
                    <a:bodyPr/>
                    <a:lstStyle/>
                    <a:p>
                      <a:r>
                        <a:rPr lang="en-IN" sz="1600">
                          <a:latin typeface="Times New Roman" panose="02020603050405020304" pitchFamily="18" charset="0"/>
                          <a:cs typeface="Times New Roman" panose="02020603050405020304" pitchFamily="18" charset="0"/>
                        </a:rPr>
                        <a:t>No Ball</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0.9898</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44295098"/>
                  </a:ext>
                </a:extLst>
              </a:tr>
              <a:tr h="334718">
                <a:tc>
                  <a:txBody>
                    <a:bodyPr/>
                    <a:lstStyle/>
                    <a:p>
                      <a:r>
                        <a:rPr lang="en-IN" sz="1600">
                          <a:latin typeface="Times New Roman" panose="02020603050405020304" pitchFamily="18" charset="0"/>
                          <a:cs typeface="Times New Roman" panose="02020603050405020304" pitchFamily="18" charset="0"/>
                        </a:rPr>
                        <a:t>Four</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0.9948</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439086536"/>
                  </a:ext>
                </a:extLst>
              </a:tr>
              <a:tr h="334718">
                <a:tc>
                  <a:txBody>
                    <a:bodyPr/>
                    <a:lstStyle/>
                    <a:p>
                      <a:r>
                        <a:rPr lang="en-IN" sz="1600">
                          <a:latin typeface="Times New Roman" panose="02020603050405020304" pitchFamily="18" charset="0"/>
                          <a:cs typeface="Times New Roman" panose="02020603050405020304" pitchFamily="18" charset="0"/>
                        </a:rPr>
                        <a:t>Wide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557792213"/>
                  </a:ext>
                </a:extLst>
              </a:tr>
              <a:tr h="334718">
                <a:tc>
                  <a:txBody>
                    <a:bodyPr/>
                    <a:lstStyle/>
                    <a:p>
                      <a:r>
                        <a:rPr lang="en-IN" sz="1600" dirty="0">
                          <a:latin typeface="Times New Roman" panose="02020603050405020304" pitchFamily="18" charset="0"/>
                          <a:cs typeface="Times New Roman" panose="02020603050405020304" pitchFamily="18" charset="0"/>
                        </a:rPr>
                        <a:t>Out</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26730401"/>
                  </a:ext>
                </a:extLst>
              </a:tr>
              <a:tr h="334718">
                <a:tc>
                  <a:txBody>
                    <a:bodyPr/>
                    <a:lstStyle/>
                    <a:p>
                      <a:r>
                        <a:rPr lang="en-IN" sz="1600" dirty="0">
                          <a:latin typeface="Times New Roman" panose="02020603050405020304" pitchFamily="18" charset="0"/>
                          <a:cs typeface="Times New Roman" panose="02020603050405020304" pitchFamily="18" charset="0"/>
                        </a:rPr>
                        <a:t>Revoke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82672010"/>
                  </a:ext>
                </a:extLst>
              </a:tr>
              <a:tr h="334718">
                <a:tc>
                  <a:txBody>
                    <a:bodyPr/>
                    <a:lstStyle/>
                    <a:p>
                      <a:r>
                        <a:rPr lang="en-IN" sz="1600" dirty="0">
                          <a:latin typeface="Times New Roman" panose="02020603050405020304" pitchFamily="18" charset="0"/>
                          <a:cs typeface="Times New Roman" panose="02020603050405020304" pitchFamily="18" charset="0"/>
                        </a:rPr>
                        <a:t>Penalty</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949167168"/>
                  </a:ext>
                </a:extLst>
              </a:tr>
              <a:tr h="334718">
                <a:tc>
                  <a:txBody>
                    <a:bodyPr/>
                    <a:lstStyle/>
                    <a:p>
                      <a:r>
                        <a:rPr lang="en-IN" sz="1600" dirty="0">
                          <a:latin typeface="Times New Roman" panose="02020603050405020304" pitchFamily="18" charset="0"/>
                          <a:cs typeface="Times New Roman" panose="02020603050405020304" pitchFamily="18" charset="0"/>
                        </a:rPr>
                        <a:t>Bye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40868417"/>
                  </a:ext>
                </a:extLst>
              </a:tr>
              <a:tr h="334718">
                <a:tc>
                  <a:txBody>
                    <a:bodyPr/>
                    <a:lstStyle/>
                    <a:p>
                      <a:r>
                        <a:rPr lang="en-IN" sz="1600">
                          <a:latin typeface="Times New Roman" panose="02020603050405020304" pitchFamily="18" charset="0"/>
                          <a:cs typeface="Times New Roman" panose="02020603050405020304" pitchFamily="18" charset="0"/>
                        </a:rPr>
                        <a:t>Leg Bye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0.98</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499387759"/>
                  </a:ext>
                </a:extLst>
              </a:tr>
              <a:tr h="334718">
                <a:tc>
                  <a:txBody>
                    <a:bodyPr/>
                    <a:lstStyle/>
                    <a:p>
                      <a:r>
                        <a:rPr lang="en-IN" sz="1600">
                          <a:latin typeface="Times New Roman" panose="02020603050405020304" pitchFamily="18" charset="0"/>
                          <a:cs typeface="Times New Roman" panose="02020603050405020304" pitchFamily="18" charset="0"/>
                        </a:rPr>
                        <a:t>Short Run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86343258"/>
                  </a:ext>
                </a:extLst>
              </a:tr>
              <a:tr h="334718">
                <a:tc>
                  <a:txBody>
                    <a:bodyPr/>
                    <a:lstStyle/>
                    <a:p>
                      <a:r>
                        <a:rPr lang="en-IN" sz="1600">
                          <a:latin typeface="Times New Roman" panose="02020603050405020304" pitchFamily="18" charset="0"/>
                          <a:cs typeface="Times New Roman" panose="02020603050405020304" pitchFamily="18" charset="0"/>
                        </a:rPr>
                        <a:t>Six</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1.00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latin typeface="Times New Roman" panose="02020603050405020304" pitchFamily="18" charset="0"/>
                          <a:cs typeface="Times New Roman" panose="02020603050405020304" pitchFamily="18" charset="0"/>
                        </a:rPr>
                        <a:t>1.0000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11608025"/>
                  </a:ext>
                </a:extLst>
              </a:tr>
              <a:tr h="334718">
                <a:tc>
                  <a:txBody>
                    <a:bodyPr/>
                    <a:lstStyle/>
                    <a:p>
                      <a:r>
                        <a:rPr lang="en-IN" sz="1600">
                          <a:latin typeface="Times New Roman" panose="02020603050405020304" pitchFamily="18" charset="0"/>
                          <a:cs typeface="Times New Roman" panose="02020603050405020304" pitchFamily="18" charset="0"/>
                        </a:rPr>
                        <a:t>Dead Ball</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0.95</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a:latin typeface="Times New Roman" panose="02020603050405020304" pitchFamily="18" charset="0"/>
                          <a:cs typeface="Times New Roman" panose="02020603050405020304" pitchFamily="18" charset="0"/>
                        </a:rPr>
                        <a:t>0.99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0.97</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IN" sz="1600" dirty="0">
                          <a:latin typeface="Times New Roman" panose="02020603050405020304" pitchFamily="18" charset="0"/>
                          <a:cs typeface="Times New Roman" panose="02020603050405020304" pitchFamily="18" charset="0"/>
                        </a:rPr>
                        <a:t>0.9948</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800704829"/>
                  </a:ext>
                </a:extLst>
              </a:tr>
            </a:tbl>
          </a:graphicData>
        </a:graphic>
      </p:graphicFrame>
      <p:sp>
        <p:nvSpPr>
          <p:cNvPr id="7" name="TextBox 6">
            <a:extLst>
              <a:ext uri="{FF2B5EF4-FFF2-40B4-BE49-F238E27FC236}">
                <a16:creationId xmlns:a16="http://schemas.microsoft.com/office/drawing/2014/main" id="{E29D7C06-C4AD-624A-C856-9C4D836C99AA}"/>
              </a:ext>
            </a:extLst>
          </p:cNvPr>
          <p:cNvSpPr txBox="1"/>
          <p:nvPr/>
        </p:nvSpPr>
        <p:spPr>
          <a:xfrm>
            <a:off x="1063206" y="5361165"/>
            <a:ext cx="6094562"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Train Accuracy: 0.9975</a:t>
            </a:r>
          </a:p>
          <a:p>
            <a:r>
              <a:rPr lang="en-IN" dirty="0">
                <a:latin typeface="Times New Roman" panose="02020603050405020304" pitchFamily="18" charset="0"/>
                <a:cs typeface="Times New Roman" panose="02020603050405020304" pitchFamily="18" charset="0"/>
              </a:rPr>
              <a:t>🔹 Test Accuracy: 0.9928</a:t>
            </a:r>
          </a:p>
          <a:p>
            <a:r>
              <a:rPr lang="en-IN" dirty="0">
                <a:latin typeface="Times New Roman" panose="02020603050405020304" pitchFamily="18" charset="0"/>
                <a:cs typeface="Times New Roman" panose="02020603050405020304" pitchFamily="18" charset="0"/>
              </a:rPr>
              <a:t>🔹 Overall Accuracy: 0.9928</a:t>
            </a:r>
          </a:p>
        </p:txBody>
      </p:sp>
      <p:sp>
        <p:nvSpPr>
          <p:cNvPr id="3" name="Date Placeholder 2">
            <a:extLst>
              <a:ext uri="{FF2B5EF4-FFF2-40B4-BE49-F238E27FC236}">
                <a16:creationId xmlns:a16="http://schemas.microsoft.com/office/drawing/2014/main" id="{3BF11249-91F2-4710-7F69-F19126D04EFE}"/>
              </a:ext>
            </a:extLst>
          </p:cNvPr>
          <p:cNvSpPr>
            <a:spLocks noGrp="1"/>
          </p:cNvSpPr>
          <p:nvPr>
            <p:ph type="dt" sz="half" idx="10"/>
          </p:nvPr>
        </p:nvSpPr>
        <p:spPr/>
        <p:txBody>
          <a:bodyPr/>
          <a:lstStyle/>
          <a:p>
            <a:fld id="{2B556BFC-5F14-431C-8FE5-607E032048BD}" type="datetime1">
              <a:rPr lang="en-IN" smtClean="0"/>
              <a:t>17-02-2025</a:t>
            </a:fld>
            <a:endParaRPr lang="en-IN"/>
          </a:p>
        </p:txBody>
      </p:sp>
      <p:sp>
        <p:nvSpPr>
          <p:cNvPr id="4" name="Slide Number Placeholder 3">
            <a:extLst>
              <a:ext uri="{FF2B5EF4-FFF2-40B4-BE49-F238E27FC236}">
                <a16:creationId xmlns:a16="http://schemas.microsoft.com/office/drawing/2014/main" id="{346B867D-7318-CE64-B2DB-45102EDACC02}"/>
              </a:ext>
            </a:extLst>
          </p:cNvPr>
          <p:cNvSpPr>
            <a:spLocks noGrp="1"/>
          </p:cNvSpPr>
          <p:nvPr>
            <p:ph type="sldNum" sz="quarter" idx="12"/>
          </p:nvPr>
        </p:nvSpPr>
        <p:spPr/>
        <p:txBody>
          <a:bodyPr/>
          <a:lstStyle/>
          <a:p>
            <a:fld id="{DFEA449A-0298-47C6-80B1-8703D7984B9E}" type="slidenum">
              <a:rPr lang="en-IN" smtClean="0"/>
              <a:t>29</a:t>
            </a:fld>
            <a:endParaRPr lang="en-IN"/>
          </a:p>
        </p:txBody>
      </p:sp>
    </p:spTree>
    <p:extLst>
      <p:ext uri="{BB962C8B-B14F-4D97-AF65-F5344CB8AC3E}">
        <p14:creationId xmlns:p14="http://schemas.microsoft.com/office/powerpoint/2010/main" val="404485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3F6DC-688B-FDA6-4E8C-24ABDBEEEED9}"/>
              </a:ext>
            </a:extLst>
          </p:cNvPr>
          <p:cNvSpPr>
            <a:spLocks noGrp="1"/>
          </p:cNvSpPr>
          <p:nvPr>
            <p:ph type="title"/>
          </p:nvPr>
        </p:nvSpPr>
        <p:spPr/>
        <p:txBody>
          <a:bodyPr/>
          <a:lstStyle/>
          <a:p>
            <a:r>
              <a:rPr lang="en-US" sz="4400" b="1" i="0" u="none" strike="noStrike" cap="none" dirty="0">
                <a:solidFill>
                  <a:schemeClr val="dk1"/>
                </a:solidFill>
                <a:latin typeface="Times New Roman"/>
                <a:ea typeface="Times New Roman"/>
                <a:cs typeface="Times New Roman"/>
                <a:sym typeface="Times New Roman"/>
              </a:rPr>
              <a:t>Problem Statement </a:t>
            </a:r>
            <a:endParaRPr lang="en-IN" dirty="0"/>
          </a:p>
        </p:txBody>
      </p:sp>
      <p:sp>
        <p:nvSpPr>
          <p:cNvPr id="3" name="Content Placeholder 2">
            <a:extLst>
              <a:ext uri="{FF2B5EF4-FFF2-40B4-BE49-F238E27FC236}">
                <a16:creationId xmlns:a16="http://schemas.microsoft.com/office/drawing/2014/main" id="{EAB78970-594C-9D90-25EC-EA93ADF15534}"/>
              </a:ext>
            </a:extLst>
          </p:cNvPr>
          <p:cNvSpPr>
            <a:spLocks noGrp="1"/>
          </p:cNvSpPr>
          <p:nvPr>
            <p:ph idx="1"/>
          </p:nvPr>
        </p:nvSpPr>
        <p:spPr/>
        <p:txBody>
          <a:bodyPr/>
          <a:lstStyle/>
          <a:p>
            <a:pPr marL="457200" indent="-342900" algn="just">
              <a:lnSpc>
                <a:spcPct val="10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Manual scorekeeping can introduce delays and errors, particularly during critical moments when umpire signals are vital.</a:t>
            </a:r>
          </a:p>
          <a:p>
            <a:pPr marL="457200" indent="-342900" algn="just">
              <a:lnSpc>
                <a:spcPct val="10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 Existing automated systems often fail to interpret these signals in real time, resulting in inconsistent score updates. </a:t>
            </a:r>
          </a:p>
          <a:p>
            <a:pPr marL="457200" indent="-342900" algn="just">
              <a:lnSpc>
                <a:spcPct val="10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This highlights the need for a more reliable solution that can seamlessly deliver precise, real-time score updates during live events, improving accuracy and enhancing the experience for players, officials, and fans.</a:t>
            </a:r>
          </a:p>
          <a:p>
            <a:endParaRPr lang="en-IN" dirty="0"/>
          </a:p>
        </p:txBody>
      </p:sp>
      <p:sp>
        <p:nvSpPr>
          <p:cNvPr id="4" name="Date Placeholder 3">
            <a:extLst>
              <a:ext uri="{FF2B5EF4-FFF2-40B4-BE49-F238E27FC236}">
                <a16:creationId xmlns:a16="http://schemas.microsoft.com/office/drawing/2014/main" id="{078B9F3C-C670-1BCD-2404-7838AF3AB220}"/>
              </a:ext>
            </a:extLst>
          </p:cNvPr>
          <p:cNvSpPr>
            <a:spLocks noGrp="1"/>
          </p:cNvSpPr>
          <p:nvPr>
            <p:ph type="dt" sz="half" idx="10"/>
          </p:nvPr>
        </p:nvSpPr>
        <p:spPr/>
        <p:txBody>
          <a:bodyPr/>
          <a:lstStyle/>
          <a:p>
            <a:fld id="{C1BBA548-4B35-43A3-A332-008EBE8AFE5D}" type="datetime1">
              <a:rPr lang="en-IN" smtClean="0"/>
              <a:t>17-02-2025</a:t>
            </a:fld>
            <a:endParaRPr lang="en-IN"/>
          </a:p>
        </p:txBody>
      </p:sp>
      <p:sp>
        <p:nvSpPr>
          <p:cNvPr id="5" name="Slide Number Placeholder 4">
            <a:extLst>
              <a:ext uri="{FF2B5EF4-FFF2-40B4-BE49-F238E27FC236}">
                <a16:creationId xmlns:a16="http://schemas.microsoft.com/office/drawing/2014/main" id="{9413B3F7-7B40-B11C-5FBA-08B19EA9DE0E}"/>
              </a:ext>
            </a:extLst>
          </p:cNvPr>
          <p:cNvSpPr>
            <a:spLocks noGrp="1"/>
          </p:cNvSpPr>
          <p:nvPr>
            <p:ph type="sldNum" sz="quarter" idx="12"/>
          </p:nvPr>
        </p:nvSpPr>
        <p:spPr/>
        <p:txBody>
          <a:bodyPr/>
          <a:lstStyle/>
          <a:p>
            <a:fld id="{DFEA449A-0298-47C6-80B1-8703D7984B9E}" type="slidenum">
              <a:rPr lang="en-IN" smtClean="0"/>
              <a:t>3</a:t>
            </a:fld>
            <a:endParaRPr lang="en-IN"/>
          </a:p>
        </p:txBody>
      </p:sp>
    </p:spTree>
    <p:extLst>
      <p:ext uri="{BB962C8B-B14F-4D97-AF65-F5344CB8AC3E}">
        <p14:creationId xmlns:p14="http://schemas.microsoft.com/office/powerpoint/2010/main" val="236528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229EC-B3AE-91DA-E0E4-3F93A16E0C3E}"/>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Real-Time Output(Methodology 2):</a:t>
            </a:r>
            <a:endParaRPr lang="en-US"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36CF70B-B1C4-A29B-808D-571B4DE4AA7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336" r="45713" b="41623"/>
          <a:stretch/>
        </p:blipFill>
        <p:spPr>
          <a:xfrm>
            <a:off x="439269" y="2372313"/>
            <a:ext cx="3245224" cy="2743359"/>
          </a:xfrm>
        </p:spPr>
      </p:pic>
      <p:pic>
        <p:nvPicPr>
          <p:cNvPr id="9" name="Picture 8">
            <a:extLst>
              <a:ext uri="{FF2B5EF4-FFF2-40B4-BE49-F238E27FC236}">
                <a16:creationId xmlns:a16="http://schemas.microsoft.com/office/drawing/2014/main" id="{98B68B0C-2C84-9D83-86CC-1B48119B8F59}"/>
              </a:ext>
            </a:extLst>
          </p:cNvPr>
          <p:cNvPicPr>
            <a:picLocks noChangeAspect="1"/>
          </p:cNvPicPr>
          <p:nvPr/>
        </p:nvPicPr>
        <p:blipFill>
          <a:blip r:embed="rId3">
            <a:extLst>
              <a:ext uri="{28A0092B-C50C-407E-A947-70E740481C1C}">
                <a14:useLocalDpi xmlns:a14="http://schemas.microsoft.com/office/drawing/2010/main" val="0"/>
              </a:ext>
            </a:extLst>
          </a:blip>
          <a:srcRect l="12427" r="46029" b="40523"/>
          <a:stretch/>
        </p:blipFill>
        <p:spPr>
          <a:xfrm>
            <a:off x="4434130" y="2372313"/>
            <a:ext cx="3323739" cy="2743359"/>
          </a:xfrm>
          <a:prstGeom prst="rect">
            <a:avLst/>
          </a:prstGeom>
        </p:spPr>
      </p:pic>
      <p:pic>
        <p:nvPicPr>
          <p:cNvPr id="13" name="Picture 12">
            <a:extLst>
              <a:ext uri="{FF2B5EF4-FFF2-40B4-BE49-F238E27FC236}">
                <a16:creationId xmlns:a16="http://schemas.microsoft.com/office/drawing/2014/main" id="{3559E90E-6D01-18BF-4733-AFE91893A1C1}"/>
              </a:ext>
            </a:extLst>
          </p:cNvPr>
          <p:cNvPicPr>
            <a:picLocks noChangeAspect="1"/>
          </p:cNvPicPr>
          <p:nvPr/>
        </p:nvPicPr>
        <p:blipFill>
          <a:blip r:embed="rId4">
            <a:extLst>
              <a:ext uri="{28A0092B-C50C-407E-A947-70E740481C1C}">
                <a14:useLocalDpi xmlns:a14="http://schemas.microsoft.com/office/drawing/2010/main" val="0"/>
              </a:ext>
            </a:extLst>
          </a:blip>
          <a:srcRect l="12500" r="45956" b="40523"/>
          <a:stretch/>
        </p:blipFill>
        <p:spPr>
          <a:xfrm>
            <a:off x="8507506" y="2372313"/>
            <a:ext cx="3406589" cy="2743359"/>
          </a:xfrm>
          <a:prstGeom prst="rect">
            <a:avLst/>
          </a:prstGeom>
        </p:spPr>
      </p:pic>
      <p:sp>
        <p:nvSpPr>
          <p:cNvPr id="3" name="Date Placeholder 2">
            <a:extLst>
              <a:ext uri="{FF2B5EF4-FFF2-40B4-BE49-F238E27FC236}">
                <a16:creationId xmlns:a16="http://schemas.microsoft.com/office/drawing/2014/main" id="{97FBFA8E-40A1-8F6A-0A62-B045B42F99D2}"/>
              </a:ext>
            </a:extLst>
          </p:cNvPr>
          <p:cNvSpPr>
            <a:spLocks noGrp="1"/>
          </p:cNvSpPr>
          <p:nvPr>
            <p:ph type="dt" sz="half" idx="10"/>
          </p:nvPr>
        </p:nvSpPr>
        <p:spPr/>
        <p:txBody>
          <a:bodyPr/>
          <a:lstStyle/>
          <a:p>
            <a:fld id="{648AB45D-3E14-4A33-8FE8-A37D67F2DA2F}" type="datetime1">
              <a:rPr lang="en-IN" smtClean="0"/>
              <a:t>17-02-2025</a:t>
            </a:fld>
            <a:endParaRPr lang="en-IN"/>
          </a:p>
        </p:txBody>
      </p:sp>
      <p:sp>
        <p:nvSpPr>
          <p:cNvPr id="4" name="Slide Number Placeholder 3">
            <a:extLst>
              <a:ext uri="{FF2B5EF4-FFF2-40B4-BE49-F238E27FC236}">
                <a16:creationId xmlns:a16="http://schemas.microsoft.com/office/drawing/2014/main" id="{AA90CCC7-ECAF-A883-5487-82AFD7E2061E}"/>
              </a:ext>
            </a:extLst>
          </p:cNvPr>
          <p:cNvSpPr>
            <a:spLocks noGrp="1"/>
          </p:cNvSpPr>
          <p:nvPr>
            <p:ph type="sldNum" sz="quarter" idx="12"/>
          </p:nvPr>
        </p:nvSpPr>
        <p:spPr/>
        <p:txBody>
          <a:bodyPr/>
          <a:lstStyle/>
          <a:p>
            <a:fld id="{DFEA449A-0298-47C6-80B1-8703D7984B9E}" type="slidenum">
              <a:rPr lang="en-IN" smtClean="0"/>
              <a:t>30</a:t>
            </a:fld>
            <a:endParaRPr lang="en-IN"/>
          </a:p>
        </p:txBody>
      </p:sp>
    </p:spTree>
    <p:extLst>
      <p:ext uri="{BB962C8B-B14F-4D97-AF65-F5344CB8AC3E}">
        <p14:creationId xmlns:p14="http://schemas.microsoft.com/office/powerpoint/2010/main" val="42836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EAFAC-E22E-94DA-7B2F-6C1D1AA14967}"/>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Real-Time Output(Methodology 2):</a:t>
            </a:r>
            <a:endParaRPr lang="en-US" b="1" dirty="0"/>
          </a:p>
        </p:txBody>
      </p:sp>
      <p:pic>
        <p:nvPicPr>
          <p:cNvPr id="5" name="Content Placeholder 4">
            <a:extLst>
              <a:ext uri="{FF2B5EF4-FFF2-40B4-BE49-F238E27FC236}">
                <a16:creationId xmlns:a16="http://schemas.microsoft.com/office/drawing/2014/main" id="{CB3D5416-B1DA-C04A-B879-87D8CBA6A02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786" r="45783" b="41609"/>
          <a:stretch/>
        </p:blipFill>
        <p:spPr>
          <a:xfrm>
            <a:off x="4190864" y="2524392"/>
            <a:ext cx="3885412" cy="3080180"/>
          </a:xfrm>
        </p:spPr>
      </p:pic>
      <p:pic>
        <p:nvPicPr>
          <p:cNvPr id="7" name="Picture 6">
            <a:extLst>
              <a:ext uri="{FF2B5EF4-FFF2-40B4-BE49-F238E27FC236}">
                <a16:creationId xmlns:a16="http://schemas.microsoft.com/office/drawing/2014/main" id="{39D6E573-E8D6-D0A7-0FC4-DC8D6A532804}"/>
              </a:ext>
            </a:extLst>
          </p:cNvPr>
          <p:cNvPicPr>
            <a:picLocks noChangeAspect="1"/>
          </p:cNvPicPr>
          <p:nvPr/>
        </p:nvPicPr>
        <p:blipFill>
          <a:blip r:embed="rId3">
            <a:extLst>
              <a:ext uri="{28A0092B-C50C-407E-A947-70E740481C1C}">
                <a14:useLocalDpi xmlns:a14="http://schemas.microsoft.com/office/drawing/2010/main" val="0"/>
              </a:ext>
            </a:extLst>
          </a:blip>
          <a:srcRect l="12720" r="46250" b="41307"/>
          <a:stretch/>
        </p:blipFill>
        <p:spPr>
          <a:xfrm>
            <a:off x="170329" y="2524392"/>
            <a:ext cx="3827931" cy="3080181"/>
          </a:xfrm>
          <a:prstGeom prst="rect">
            <a:avLst/>
          </a:prstGeom>
        </p:spPr>
      </p:pic>
      <p:pic>
        <p:nvPicPr>
          <p:cNvPr id="9" name="Picture 8">
            <a:extLst>
              <a:ext uri="{FF2B5EF4-FFF2-40B4-BE49-F238E27FC236}">
                <a16:creationId xmlns:a16="http://schemas.microsoft.com/office/drawing/2014/main" id="{E6D4869B-852B-63CD-A8A4-BDD5F7E7D46D}"/>
              </a:ext>
            </a:extLst>
          </p:cNvPr>
          <p:cNvPicPr>
            <a:picLocks noChangeAspect="1"/>
          </p:cNvPicPr>
          <p:nvPr/>
        </p:nvPicPr>
        <p:blipFill>
          <a:blip r:embed="rId4">
            <a:extLst>
              <a:ext uri="{28A0092B-C50C-407E-A947-70E740481C1C}">
                <a14:useLocalDpi xmlns:a14="http://schemas.microsoft.com/office/drawing/2010/main" val="0"/>
              </a:ext>
            </a:extLst>
          </a:blip>
          <a:srcRect l="12726" r="46141" b="41307"/>
          <a:stretch/>
        </p:blipFill>
        <p:spPr>
          <a:xfrm>
            <a:off x="8355106" y="2524392"/>
            <a:ext cx="3472764" cy="3112318"/>
          </a:xfrm>
          <a:prstGeom prst="rect">
            <a:avLst/>
          </a:prstGeom>
        </p:spPr>
      </p:pic>
      <p:sp>
        <p:nvSpPr>
          <p:cNvPr id="3" name="Date Placeholder 2">
            <a:extLst>
              <a:ext uri="{FF2B5EF4-FFF2-40B4-BE49-F238E27FC236}">
                <a16:creationId xmlns:a16="http://schemas.microsoft.com/office/drawing/2014/main" id="{07BD737E-E324-D85D-CFD4-B8F985EE5AB8}"/>
              </a:ext>
            </a:extLst>
          </p:cNvPr>
          <p:cNvSpPr>
            <a:spLocks noGrp="1"/>
          </p:cNvSpPr>
          <p:nvPr>
            <p:ph type="dt" sz="half" idx="10"/>
          </p:nvPr>
        </p:nvSpPr>
        <p:spPr/>
        <p:txBody>
          <a:bodyPr/>
          <a:lstStyle/>
          <a:p>
            <a:fld id="{64F5D4F3-9F6E-4217-961E-D76F617AEC5A}" type="datetime1">
              <a:rPr lang="en-IN" smtClean="0"/>
              <a:t>17-02-2025</a:t>
            </a:fld>
            <a:endParaRPr lang="en-IN"/>
          </a:p>
        </p:txBody>
      </p:sp>
      <p:sp>
        <p:nvSpPr>
          <p:cNvPr id="4" name="Slide Number Placeholder 3">
            <a:extLst>
              <a:ext uri="{FF2B5EF4-FFF2-40B4-BE49-F238E27FC236}">
                <a16:creationId xmlns:a16="http://schemas.microsoft.com/office/drawing/2014/main" id="{DFC701FE-9A20-A75D-E9C7-703F3E838CF6}"/>
              </a:ext>
            </a:extLst>
          </p:cNvPr>
          <p:cNvSpPr>
            <a:spLocks noGrp="1"/>
          </p:cNvSpPr>
          <p:nvPr>
            <p:ph type="sldNum" sz="quarter" idx="12"/>
          </p:nvPr>
        </p:nvSpPr>
        <p:spPr/>
        <p:txBody>
          <a:bodyPr/>
          <a:lstStyle/>
          <a:p>
            <a:fld id="{DFEA449A-0298-47C6-80B1-8703D7984B9E}" type="slidenum">
              <a:rPr lang="en-IN" smtClean="0"/>
              <a:t>31</a:t>
            </a:fld>
            <a:endParaRPr lang="en-IN"/>
          </a:p>
        </p:txBody>
      </p:sp>
    </p:spTree>
    <p:extLst>
      <p:ext uri="{BB962C8B-B14F-4D97-AF65-F5344CB8AC3E}">
        <p14:creationId xmlns:p14="http://schemas.microsoft.com/office/powerpoint/2010/main" val="3206434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725C-D96F-B922-12F1-3D651CDD5138}"/>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Real-Time Output(Methodology 2):</a:t>
            </a:r>
            <a:endParaRPr lang="en-US" b="1" dirty="0"/>
          </a:p>
        </p:txBody>
      </p:sp>
      <p:pic>
        <p:nvPicPr>
          <p:cNvPr id="5" name="Content Placeholder 4">
            <a:extLst>
              <a:ext uri="{FF2B5EF4-FFF2-40B4-BE49-F238E27FC236}">
                <a16:creationId xmlns:a16="http://schemas.microsoft.com/office/drawing/2014/main" id="{049D604C-4D3C-DC17-4532-3838EE2EFA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2569" r="45712" b="40799"/>
          <a:stretch/>
        </p:blipFill>
        <p:spPr>
          <a:xfrm>
            <a:off x="493057" y="2354076"/>
            <a:ext cx="3406589" cy="3087500"/>
          </a:xfrm>
        </p:spPr>
      </p:pic>
      <p:pic>
        <p:nvPicPr>
          <p:cNvPr id="11" name="Picture 10">
            <a:extLst>
              <a:ext uri="{FF2B5EF4-FFF2-40B4-BE49-F238E27FC236}">
                <a16:creationId xmlns:a16="http://schemas.microsoft.com/office/drawing/2014/main" id="{708C2372-72D7-4A45-C60D-C5AF987986CC}"/>
              </a:ext>
            </a:extLst>
          </p:cNvPr>
          <p:cNvPicPr>
            <a:picLocks noChangeAspect="1"/>
          </p:cNvPicPr>
          <p:nvPr/>
        </p:nvPicPr>
        <p:blipFill>
          <a:blip r:embed="rId3">
            <a:extLst>
              <a:ext uri="{28A0092B-C50C-407E-A947-70E740481C1C}">
                <a14:useLocalDpi xmlns:a14="http://schemas.microsoft.com/office/drawing/2010/main" val="0"/>
              </a:ext>
            </a:extLst>
          </a:blip>
          <a:srcRect l="12353" r="46176" b="40915"/>
          <a:stretch/>
        </p:blipFill>
        <p:spPr>
          <a:xfrm>
            <a:off x="4258235" y="2353746"/>
            <a:ext cx="3675529" cy="3087830"/>
          </a:xfrm>
          <a:prstGeom prst="rect">
            <a:avLst/>
          </a:prstGeom>
        </p:spPr>
      </p:pic>
      <p:pic>
        <p:nvPicPr>
          <p:cNvPr id="13" name="Picture 12">
            <a:extLst>
              <a:ext uri="{FF2B5EF4-FFF2-40B4-BE49-F238E27FC236}">
                <a16:creationId xmlns:a16="http://schemas.microsoft.com/office/drawing/2014/main" id="{9ADC4095-2A87-B310-B53E-FAA5605947F8}"/>
              </a:ext>
            </a:extLst>
          </p:cNvPr>
          <p:cNvPicPr>
            <a:picLocks noChangeAspect="1"/>
          </p:cNvPicPr>
          <p:nvPr/>
        </p:nvPicPr>
        <p:blipFill>
          <a:blip r:embed="rId4">
            <a:extLst>
              <a:ext uri="{28A0092B-C50C-407E-A947-70E740481C1C}">
                <a14:useLocalDpi xmlns:a14="http://schemas.microsoft.com/office/drawing/2010/main" val="0"/>
              </a:ext>
            </a:extLst>
          </a:blip>
          <a:srcRect l="13750" r="45882" b="40915"/>
          <a:stretch/>
        </p:blipFill>
        <p:spPr>
          <a:xfrm>
            <a:off x="8399928" y="2353747"/>
            <a:ext cx="3541063" cy="3087830"/>
          </a:xfrm>
          <a:prstGeom prst="rect">
            <a:avLst/>
          </a:prstGeom>
        </p:spPr>
      </p:pic>
      <p:sp>
        <p:nvSpPr>
          <p:cNvPr id="3" name="Date Placeholder 2">
            <a:extLst>
              <a:ext uri="{FF2B5EF4-FFF2-40B4-BE49-F238E27FC236}">
                <a16:creationId xmlns:a16="http://schemas.microsoft.com/office/drawing/2014/main" id="{0523E710-0C31-BBDA-FF90-48E2B4ECE2AC}"/>
              </a:ext>
            </a:extLst>
          </p:cNvPr>
          <p:cNvSpPr>
            <a:spLocks noGrp="1"/>
          </p:cNvSpPr>
          <p:nvPr>
            <p:ph type="dt" sz="half" idx="10"/>
          </p:nvPr>
        </p:nvSpPr>
        <p:spPr/>
        <p:txBody>
          <a:bodyPr/>
          <a:lstStyle/>
          <a:p>
            <a:fld id="{35600F82-93B8-48F4-80BB-D9FE387A2A47}" type="datetime1">
              <a:rPr lang="en-IN" smtClean="0"/>
              <a:t>17-02-2025</a:t>
            </a:fld>
            <a:endParaRPr lang="en-IN"/>
          </a:p>
        </p:txBody>
      </p:sp>
      <p:sp>
        <p:nvSpPr>
          <p:cNvPr id="4" name="Slide Number Placeholder 3">
            <a:extLst>
              <a:ext uri="{FF2B5EF4-FFF2-40B4-BE49-F238E27FC236}">
                <a16:creationId xmlns:a16="http://schemas.microsoft.com/office/drawing/2014/main" id="{13FA329D-11AE-CB23-A2E3-BC5334989951}"/>
              </a:ext>
            </a:extLst>
          </p:cNvPr>
          <p:cNvSpPr>
            <a:spLocks noGrp="1"/>
          </p:cNvSpPr>
          <p:nvPr>
            <p:ph type="sldNum" sz="quarter" idx="12"/>
          </p:nvPr>
        </p:nvSpPr>
        <p:spPr/>
        <p:txBody>
          <a:bodyPr/>
          <a:lstStyle/>
          <a:p>
            <a:fld id="{DFEA449A-0298-47C6-80B1-8703D7984B9E}" type="slidenum">
              <a:rPr lang="en-IN" smtClean="0"/>
              <a:t>32</a:t>
            </a:fld>
            <a:endParaRPr lang="en-IN"/>
          </a:p>
        </p:txBody>
      </p:sp>
    </p:spTree>
    <p:extLst>
      <p:ext uri="{BB962C8B-B14F-4D97-AF65-F5344CB8AC3E}">
        <p14:creationId xmlns:p14="http://schemas.microsoft.com/office/powerpoint/2010/main" val="20002362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CC2E2-7AE6-AC0A-042C-4B8A78AD8E43}"/>
              </a:ext>
            </a:extLst>
          </p:cNvPr>
          <p:cNvSpPr>
            <a:spLocks noGrp="1"/>
          </p:cNvSpPr>
          <p:nvPr>
            <p:ph type="title"/>
          </p:nvPr>
        </p:nvSpPr>
        <p:spPr/>
        <p:txBody>
          <a:bodyPr/>
          <a:lstStyle/>
          <a:p>
            <a:r>
              <a:rPr lang="en-GB" b="1" dirty="0">
                <a:latin typeface="Times New Roman" panose="02020603050405020304" pitchFamily="18" charset="0"/>
                <a:cs typeface="Times New Roman" panose="02020603050405020304" pitchFamily="18" charset="0"/>
              </a:rPr>
              <a:t>Real-Time Output(Methodology 2):</a:t>
            </a:r>
            <a:endParaRPr lang="en-US" b="1" dirty="0"/>
          </a:p>
        </p:txBody>
      </p:sp>
      <p:pic>
        <p:nvPicPr>
          <p:cNvPr id="11" name="Picture 10">
            <a:extLst>
              <a:ext uri="{FF2B5EF4-FFF2-40B4-BE49-F238E27FC236}">
                <a16:creationId xmlns:a16="http://schemas.microsoft.com/office/drawing/2014/main" id="{20176486-967F-67A5-07D3-CB3E11BCA4F0}"/>
              </a:ext>
            </a:extLst>
          </p:cNvPr>
          <p:cNvPicPr>
            <a:picLocks noChangeAspect="1"/>
          </p:cNvPicPr>
          <p:nvPr/>
        </p:nvPicPr>
        <p:blipFill>
          <a:blip r:embed="rId2">
            <a:extLst>
              <a:ext uri="{28A0092B-C50C-407E-A947-70E740481C1C}">
                <a14:useLocalDpi xmlns:a14="http://schemas.microsoft.com/office/drawing/2010/main" val="0"/>
              </a:ext>
            </a:extLst>
          </a:blip>
          <a:srcRect l="12511" r="45969" b="40422"/>
          <a:stretch/>
        </p:blipFill>
        <p:spPr>
          <a:xfrm>
            <a:off x="242046" y="2330823"/>
            <a:ext cx="3803481" cy="3596193"/>
          </a:xfrm>
          <a:prstGeom prst="rect">
            <a:avLst/>
          </a:prstGeom>
        </p:spPr>
      </p:pic>
      <p:pic>
        <p:nvPicPr>
          <p:cNvPr id="15" name="Content Placeholder 14">
            <a:extLst>
              <a:ext uri="{FF2B5EF4-FFF2-40B4-BE49-F238E27FC236}">
                <a16:creationId xmlns:a16="http://schemas.microsoft.com/office/drawing/2014/main" id="{B698063A-576D-8FFB-449E-0E7BFEC128A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2846" r="46080" b="40077"/>
          <a:stretch/>
        </p:blipFill>
        <p:spPr>
          <a:xfrm>
            <a:off x="8405090" y="2235199"/>
            <a:ext cx="3544863" cy="3713385"/>
          </a:xfrm>
        </p:spPr>
      </p:pic>
      <p:pic>
        <p:nvPicPr>
          <p:cNvPr id="17" name="Picture 16">
            <a:extLst>
              <a:ext uri="{FF2B5EF4-FFF2-40B4-BE49-F238E27FC236}">
                <a16:creationId xmlns:a16="http://schemas.microsoft.com/office/drawing/2014/main" id="{EA13888F-57D4-F019-C901-22A564824C75}"/>
              </a:ext>
            </a:extLst>
          </p:cNvPr>
          <p:cNvPicPr>
            <a:picLocks noChangeAspect="1"/>
          </p:cNvPicPr>
          <p:nvPr/>
        </p:nvPicPr>
        <p:blipFill>
          <a:blip r:embed="rId4">
            <a:extLst>
              <a:ext uri="{28A0092B-C50C-407E-A947-70E740481C1C}">
                <a14:useLocalDpi xmlns:a14="http://schemas.microsoft.com/office/drawing/2010/main" val="0"/>
              </a:ext>
            </a:extLst>
          </a:blip>
          <a:srcRect l="12353" r="46176" b="41307"/>
          <a:stretch/>
        </p:blipFill>
        <p:spPr>
          <a:xfrm>
            <a:off x="4286216" y="2309252"/>
            <a:ext cx="3860259" cy="3639333"/>
          </a:xfrm>
          <a:prstGeom prst="rect">
            <a:avLst/>
          </a:prstGeom>
        </p:spPr>
      </p:pic>
      <p:sp>
        <p:nvSpPr>
          <p:cNvPr id="3" name="Date Placeholder 2">
            <a:extLst>
              <a:ext uri="{FF2B5EF4-FFF2-40B4-BE49-F238E27FC236}">
                <a16:creationId xmlns:a16="http://schemas.microsoft.com/office/drawing/2014/main" id="{B6615DF1-413B-46DE-F94A-4B6F598C56A1}"/>
              </a:ext>
            </a:extLst>
          </p:cNvPr>
          <p:cNvSpPr>
            <a:spLocks noGrp="1"/>
          </p:cNvSpPr>
          <p:nvPr>
            <p:ph type="dt" sz="half" idx="10"/>
          </p:nvPr>
        </p:nvSpPr>
        <p:spPr/>
        <p:txBody>
          <a:bodyPr/>
          <a:lstStyle/>
          <a:p>
            <a:fld id="{9DA49541-17B2-40AC-BA4D-FF9CC34F0746}" type="datetime1">
              <a:rPr lang="en-IN" smtClean="0"/>
              <a:t>17-02-2025</a:t>
            </a:fld>
            <a:endParaRPr lang="en-IN"/>
          </a:p>
        </p:txBody>
      </p:sp>
      <p:sp>
        <p:nvSpPr>
          <p:cNvPr id="4" name="Slide Number Placeholder 3">
            <a:extLst>
              <a:ext uri="{FF2B5EF4-FFF2-40B4-BE49-F238E27FC236}">
                <a16:creationId xmlns:a16="http://schemas.microsoft.com/office/drawing/2014/main" id="{A9720CBB-8888-F793-6508-B1148C7AACB4}"/>
              </a:ext>
            </a:extLst>
          </p:cNvPr>
          <p:cNvSpPr>
            <a:spLocks noGrp="1"/>
          </p:cNvSpPr>
          <p:nvPr>
            <p:ph type="sldNum" sz="quarter" idx="12"/>
          </p:nvPr>
        </p:nvSpPr>
        <p:spPr/>
        <p:txBody>
          <a:bodyPr/>
          <a:lstStyle/>
          <a:p>
            <a:fld id="{DFEA449A-0298-47C6-80B1-8703D7984B9E}" type="slidenum">
              <a:rPr lang="en-IN" smtClean="0"/>
              <a:t>33</a:t>
            </a:fld>
            <a:endParaRPr lang="en-IN"/>
          </a:p>
        </p:txBody>
      </p:sp>
    </p:spTree>
    <p:extLst>
      <p:ext uri="{BB962C8B-B14F-4D97-AF65-F5344CB8AC3E}">
        <p14:creationId xmlns:p14="http://schemas.microsoft.com/office/powerpoint/2010/main" val="3987725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D651-0CA6-DDC8-7922-224B5FDC22D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YOLO + MediaPipe + LSTM:</a:t>
            </a:r>
          </a:p>
        </p:txBody>
      </p:sp>
      <p:sp>
        <p:nvSpPr>
          <p:cNvPr id="3" name="Content Placeholder 2">
            <a:extLst>
              <a:ext uri="{FF2B5EF4-FFF2-40B4-BE49-F238E27FC236}">
                <a16:creationId xmlns:a16="http://schemas.microsoft.com/office/drawing/2014/main" id="{3EBA2161-CCB5-51A8-FD04-31AA0CCD8D14}"/>
              </a:ext>
            </a:extLst>
          </p:cNvPr>
          <p:cNvSpPr>
            <a:spLocks noGrp="1"/>
          </p:cNvSpPr>
          <p:nvPr>
            <p:ph idx="1"/>
          </p:nvPr>
        </p:nvSpPr>
        <p:spPr>
          <a:xfrm>
            <a:off x="838200" y="1515074"/>
            <a:ext cx="10515600" cy="4351338"/>
          </a:xfrm>
        </p:spPr>
        <p:txBody>
          <a:bodyPr/>
          <a:lstStyle/>
          <a:p>
            <a:r>
              <a:rPr lang="en-IN" dirty="0">
                <a:latin typeface="Times New Roman" panose="02020603050405020304" pitchFamily="18" charset="0"/>
                <a:cs typeface="Times New Roman" panose="02020603050405020304" pitchFamily="18" charset="0"/>
              </a:rPr>
              <a:t>YOLO is combined with Mediapipe for recognition of umpire pose within the frame</a:t>
            </a:r>
          </a:p>
          <a:p>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FA8B931-DF74-A9FE-C12C-785AF17DEBCC}"/>
              </a:ext>
            </a:extLst>
          </p:cNvPr>
          <p:cNvSpPr>
            <a:spLocks noGrp="1"/>
          </p:cNvSpPr>
          <p:nvPr>
            <p:ph type="dt" sz="half" idx="10"/>
          </p:nvPr>
        </p:nvSpPr>
        <p:spPr/>
        <p:txBody>
          <a:bodyPr/>
          <a:lstStyle/>
          <a:p>
            <a:fld id="{DED4A5FF-AF8D-44F7-98E0-CCF4E957368C}" type="datetime1">
              <a:rPr lang="en-IN" smtClean="0"/>
              <a:t>17-02-2025</a:t>
            </a:fld>
            <a:endParaRPr lang="en-IN"/>
          </a:p>
        </p:txBody>
      </p:sp>
      <p:sp>
        <p:nvSpPr>
          <p:cNvPr id="6" name="Slide Number Placeholder 5">
            <a:extLst>
              <a:ext uri="{FF2B5EF4-FFF2-40B4-BE49-F238E27FC236}">
                <a16:creationId xmlns:a16="http://schemas.microsoft.com/office/drawing/2014/main" id="{8B72ACB2-AE9E-F94F-FAB9-CB7884BC1596}"/>
              </a:ext>
            </a:extLst>
          </p:cNvPr>
          <p:cNvSpPr>
            <a:spLocks noGrp="1"/>
          </p:cNvSpPr>
          <p:nvPr>
            <p:ph type="sldNum" sz="quarter" idx="12"/>
          </p:nvPr>
        </p:nvSpPr>
        <p:spPr/>
        <p:txBody>
          <a:bodyPr/>
          <a:lstStyle/>
          <a:p>
            <a:fld id="{DFEA449A-0298-47C6-80B1-8703D7984B9E}" type="slidenum">
              <a:rPr lang="en-IN" smtClean="0"/>
              <a:t>34</a:t>
            </a:fld>
            <a:endParaRPr lang="en-IN"/>
          </a:p>
        </p:txBody>
      </p:sp>
      <p:pic>
        <p:nvPicPr>
          <p:cNvPr id="8" name="Picture 7">
            <a:extLst>
              <a:ext uri="{FF2B5EF4-FFF2-40B4-BE49-F238E27FC236}">
                <a16:creationId xmlns:a16="http://schemas.microsoft.com/office/drawing/2014/main" id="{F678DB2D-9454-A8AD-78B3-D46BFE80D5FC}"/>
              </a:ext>
            </a:extLst>
          </p:cNvPr>
          <p:cNvPicPr>
            <a:picLocks noChangeAspect="1"/>
          </p:cNvPicPr>
          <p:nvPr/>
        </p:nvPicPr>
        <p:blipFill>
          <a:blip r:embed="rId2">
            <a:extLst>
              <a:ext uri="{28A0092B-C50C-407E-A947-70E740481C1C}">
                <a14:useLocalDpi xmlns:a14="http://schemas.microsoft.com/office/drawing/2010/main" val="0"/>
              </a:ext>
            </a:extLst>
          </a:blip>
          <a:srcRect l="894" r="57965" b="39919"/>
          <a:stretch/>
        </p:blipFill>
        <p:spPr>
          <a:xfrm>
            <a:off x="210564" y="2579298"/>
            <a:ext cx="2329133" cy="3157268"/>
          </a:xfrm>
          <a:prstGeom prst="rect">
            <a:avLst/>
          </a:prstGeom>
        </p:spPr>
      </p:pic>
      <p:pic>
        <p:nvPicPr>
          <p:cNvPr id="10" name="Picture 9">
            <a:extLst>
              <a:ext uri="{FF2B5EF4-FFF2-40B4-BE49-F238E27FC236}">
                <a16:creationId xmlns:a16="http://schemas.microsoft.com/office/drawing/2014/main" id="{2C7BA702-17BF-0337-963D-71986FABC002}"/>
              </a:ext>
            </a:extLst>
          </p:cNvPr>
          <p:cNvPicPr>
            <a:picLocks noChangeAspect="1"/>
          </p:cNvPicPr>
          <p:nvPr/>
        </p:nvPicPr>
        <p:blipFill>
          <a:blip r:embed="rId3">
            <a:extLst>
              <a:ext uri="{28A0092B-C50C-407E-A947-70E740481C1C}">
                <a14:useLocalDpi xmlns:a14="http://schemas.microsoft.com/office/drawing/2010/main" val="0"/>
              </a:ext>
            </a:extLst>
          </a:blip>
          <a:srcRect l="601" t="2692" r="61844" b="41671"/>
          <a:stretch/>
        </p:blipFill>
        <p:spPr>
          <a:xfrm>
            <a:off x="2772289" y="2579297"/>
            <a:ext cx="2484408" cy="3157267"/>
          </a:xfrm>
          <a:prstGeom prst="rect">
            <a:avLst/>
          </a:prstGeom>
        </p:spPr>
      </p:pic>
      <p:pic>
        <p:nvPicPr>
          <p:cNvPr id="12" name="Picture 11">
            <a:extLst>
              <a:ext uri="{FF2B5EF4-FFF2-40B4-BE49-F238E27FC236}">
                <a16:creationId xmlns:a16="http://schemas.microsoft.com/office/drawing/2014/main" id="{A8033241-FCEA-F142-3766-AE0F82B4952E}"/>
              </a:ext>
            </a:extLst>
          </p:cNvPr>
          <p:cNvPicPr>
            <a:picLocks noChangeAspect="1"/>
          </p:cNvPicPr>
          <p:nvPr/>
        </p:nvPicPr>
        <p:blipFill>
          <a:blip r:embed="rId4">
            <a:extLst>
              <a:ext uri="{28A0092B-C50C-407E-A947-70E740481C1C}">
                <a14:useLocalDpi xmlns:a14="http://schemas.microsoft.com/office/drawing/2010/main" val="0"/>
              </a:ext>
            </a:extLst>
          </a:blip>
          <a:srcRect l="904" r="57634" b="40541"/>
          <a:stretch/>
        </p:blipFill>
        <p:spPr>
          <a:xfrm>
            <a:off x="8522223" y="2584878"/>
            <a:ext cx="2977435" cy="3151685"/>
          </a:xfrm>
          <a:prstGeom prst="rect">
            <a:avLst/>
          </a:prstGeom>
        </p:spPr>
      </p:pic>
      <p:pic>
        <p:nvPicPr>
          <p:cNvPr id="14" name="Picture 13">
            <a:extLst>
              <a:ext uri="{FF2B5EF4-FFF2-40B4-BE49-F238E27FC236}">
                <a16:creationId xmlns:a16="http://schemas.microsoft.com/office/drawing/2014/main" id="{AD52AC83-30DC-05F0-00C3-E05F34D92D21}"/>
              </a:ext>
            </a:extLst>
          </p:cNvPr>
          <p:cNvPicPr>
            <a:picLocks noChangeAspect="1"/>
          </p:cNvPicPr>
          <p:nvPr/>
        </p:nvPicPr>
        <p:blipFill>
          <a:blip r:embed="rId5">
            <a:extLst>
              <a:ext uri="{28A0092B-C50C-407E-A947-70E740481C1C}">
                <a14:useLocalDpi xmlns:a14="http://schemas.microsoft.com/office/drawing/2010/main" val="0"/>
              </a:ext>
            </a:extLst>
          </a:blip>
          <a:srcRect l="1228" t="1238" r="63778" b="41006"/>
          <a:stretch/>
        </p:blipFill>
        <p:spPr>
          <a:xfrm>
            <a:off x="5548413" y="2655572"/>
            <a:ext cx="2773784" cy="3080991"/>
          </a:xfrm>
          <a:prstGeom prst="rect">
            <a:avLst/>
          </a:prstGeom>
        </p:spPr>
      </p:pic>
    </p:spTree>
    <p:extLst>
      <p:ext uri="{BB962C8B-B14F-4D97-AF65-F5344CB8AC3E}">
        <p14:creationId xmlns:p14="http://schemas.microsoft.com/office/powerpoint/2010/main" val="2558876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4C0C-C42B-EDAE-1A5B-49D550DD941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Running Between Wickets:</a:t>
            </a:r>
          </a:p>
        </p:txBody>
      </p:sp>
      <p:sp>
        <p:nvSpPr>
          <p:cNvPr id="3" name="Content Placeholder 2">
            <a:extLst>
              <a:ext uri="{FF2B5EF4-FFF2-40B4-BE49-F238E27FC236}">
                <a16:creationId xmlns:a16="http://schemas.microsoft.com/office/drawing/2014/main" id="{19EBFCD0-2E50-8064-6307-1483268DED60}"/>
              </a:ext>
            </a:extLst>
          </p:cNvPr>
          <p:cNvSpPr>
            <a:spLocks noGrp="1"/>
          </p:cNvSpPr>
          <p:nvPr>
            <p:ph idx="1"/>
          </p:nvPr>
        </p:nvSpPr>
        <p:spPr>
          <a:xfrm>
            <a:off x="838200" y="1566832"/>
            <a:ext cx="10515600" cy="4351338"/>
          </a:xfrm>
        </p:spPr>
        <p:txBody>
          <a:bodyPr/>
          <a:lstStyle/>
          <a:p>
            <a:r>
              <a:rPr lang="en-IN" dirty="0">
                <a:latin typeface="Times New Roman" panose="02020603050405020304" pitchFamily="18" charset="0"/>
                <a:cs typeface="Times New Roman" panose="02020603050405020304" pitchFamily="18" charset="0"/>
              </a:rPr>
              <a:t>The scores obtained by running can be calculated by obtaining the distance between the batsmen on both crease </a:t>
            </a:r>
          </a:p>
          <a:p>
            <a:r>
              <a:rPr lang="en-IN" dirty="0">
                <a:latin typeface="Times New Roman" panose="02020603050405020304" pitchFamily="18" charset="0"/>
                <a:cs typeface="Times New Roman" panose="02020603050405020304" pitchFamily="18" charset="0"/>
              </a:rPr>
              <a:t>It can be implemented using distance calculation by YOLOv8</a:t>
            </a:r>
          </a:p>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BC9D8F5-DF3F-7023-63C1-806E55C226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243" y="3445969"/>
            <a:ext cx="5416722" cy="3046906"/>
          </a:xfrm>
          <a:prstGeom prst="rect">
            <a:avLst/>
          </a:prstGeom>
        </p:spPr>
      </p:pic>
      <p:pic>
        <p:nvPicPr>
          <p:cNvPr id="7" name="Picture 6">
            <a:extLst>
              <a:ext uri="{FF2B5EF4-FFF2-40B4-BE49-F238E27FC236}">
                <a16:creationId xmlns:a16="http://schemas.microsoft.com/office/drawing/2014/main" id="{51D1EBB6-10B4-63C3-0FD8-5C823BF6B895}"/>
              </a:ext>
            </a:extLst>
          </p:cNvPr>
          <p:cNvPicPr>
            <a:picLocks noChangeAspect="1"/>
          </p:cNvPicPr>
          <p:nvPr/>
        </p:nvPicPr>
        <p:blipFill>
          <a:blip r:embed="rId3">
            <a:extLst>
              <a:ext uri="{28A0092B-C50C-407E-A947-70E740481C1C}">
                <a14:useLocalDpi xmlns:a14="http://schemas.microsoft.com/office/drawing/2010/main" val="0"/>
              </a:ext>
            </a:extLst>
          </a:blip>
          <a:srcRect l="637" r="16085" b="13704"/>
          <a:stretch/>
        </p:blipFill>
        <p:spPr>
          <a:xfrm>
            <a:off x="6547447" y="3429000"/>
            <a:ext cx="5227310" cy="3046906"/>
          </a:xfrm>
          <a:prstGeom prst="rect">
            <a:avLst/>
          </a:prstGeom>
        </p:spPr>
      </p:pic>
      <p:sp>
        <p:nvSpPr>
          <p:cNvPr id="4" name="Date Placeholder 3">
            <a:extLst>
              <a:ext uri="{FF2B5EF4-FFF2-40B4-BE49-F238E27FC236}">
                <a16:creationId xmlns:a16="http://schemas.microsoft.com/office/drawing/2014/main" id="{0F16C26A-0E82-679A-5D18-1C22535A3817}"/>
              </a:ext>
            </a:extLst>
          </p:cNvPr>
          <p:cNvSpPr>
            <a:spLocks noGrp="1"/>
          </p:cNvSpPr>
          <p:nvPr>
            <p:ph type="dt" sz="half" idx="10"/>
          </p:nvPr>
        </p:nvSpPr>
        <p:spPr/>
        <p:txBody>
          <a:bodyPr/>
          <a:lstStyle/>
          <a:p>
            <a:fld id="{C7460879-AC72-4A5B-A34C-2F926DA91CC2}" type="datetime1">
              <a:rPr lang="en-IN" smtClean="0"/>
              <a:t>17-02-2025</a:t>
            </a:fld>
            <a:endParaRPr lang="en-IN"/>
          </a:p>
        </p:txBody>
      </p:sp>
      <p:sp>
        <p:nvSpPr>
          <p:cNvPr id="6" name="Slide Number Placeholder 5">
            <a:extLst>
              <a:ext uri="{FF2B5EF4-FFF2-40B4-BE49-F238E27FC236}">
                <a16:creationId xmlns:a16="http://schemas.microsoft.com/office/drawing/2014/main" id="{FD979948-6DBB-67D2-01E6-834B24B5951B}"/>
              </a:ext>
            </a:extLst>
          </p:cNvPr>
          <p:cNvSpPr>
            <a:spLocks noGrp="1"/>
          </p:cNvSpPr>
          <p:nvPr>
            <p:ph type="sldNum" sz="quarter" idx="12"/>
          </p:nvPr>
        </p:nvSpPr>
        <p:spPr/>
        <p:txBody>
          <a:bodyPr/>
          <a:lstStyle/>
          <a:p>
            <a:fld id="{DFEA449A-0298-47C6-80B1-8703D7984B9E}" type="slidenum">
              <a:rPr lang="en-IN" smtClean="0"/>
              <a:t>35</a:t>
            </a:fld>
            <a:endParaRPr lang="en-IN"/>
          </a:p>
        </p:txBody>
      </p:sp>
    </p:spTree>
    <p:extLst>
      <p:ext uri="{BB962C8B-B14F-4D97-AF65-F5344CB8AC3E}">
        <p14:creationId xmlns:p14="http://schemas.microsoft.com/office/powerpoint/2010/main" val="41608403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7F41312-20E3-D2FE-3B4D-91E941944BA2}"/>
              </a:ext>
            </a:extLst>
          </p:cNvPr>
          <p:cNvCxnSpPr>
            <a:cxnSpLocks/>
          </p:cNvCxnSpPr>
          <p:nvPr/>
        </p:nvCxnSpPr>
        <p:spPr>
          <a:xfrm>
            <a:off x="3826356" y="221820"/>
            <a:ext cx="0" cy="6858000"/>
          </a:xfrm>
          <a:prstGeom prst="line">
            <a:avLst/>
          </a:prstGeom>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CCD6F710-2F51-96B5-01B2-A1B19E08F70E}"/>
              </a:ext>
            </a:extLst>
          </p:cNvPr>
          <p:cNvSpPr txBox="1"/>
          <p:nvPr/>
        </p:nvSpPr>
        <p:spPr>
          <a:xfrm>
            <a:off x="7936130" y="460337"/>
            <a:ext cx="4472447" cy="523220"/>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Work to be Done:-</a:t>
            </a:r>
            <a:endParaRPr lang="en-US" sz="1600"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F6055BA-8680-564F-6A5F-2B248596F953}"/>
              </a:ext>
            </a:extLst>
          </p:cNvPr>
          <p:cNvSpPr txBox="1"/>
          <p:nvPr/>
        </p:nvSpPr>
        <p:spPr>
          <a:xfrm>
            <a:off x="337002" y="409478"/>
            <a:ext cx="3068321" cy="523220"/>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dirty="0">
                <a:solidFill>
                  <a:srgbClr val="00B050"/>
                </a:solidFill>
                <a:latin typeface="Times New Roman" panose="02020603050405020304" pitchFamily="18" charset="0"/>
                <a:ea typeface="Tahoma" panose="020B0604030504040204" pitchFamily="34" charset="0"/>
                <a:cs typeface="Times New Roman" panose="02020603050405020304" pitchFamily="18" charset="0"/>
              </a:rPr>
              <a:t>Work done:-</a:t>
            </a:r>
          </a:p>
        </p:txBody>
      </p:sp>
      <p:sp>
        <p:nvSpPr>
          <p:cNvPr id="25" name="TextBox 24">
            <a:extLst>
              <a:ext uri="{FF2B5EF4-FFF2-40B4-BE49-F238E27FC236}">
                <a16:creationId xmlns:a16="http://schemas.microsoft.com/office/drawing/2014/main" id="{4F06EB1B-C250-6CB0-1E21-4DF97C80FAE5}"/>
              </a:ext>
            </a:extLst>
          </p:cNvPr>
          <p:cNvSpPr txBox="1"/>
          <p:nvPr/>
        </p:nvSpPr>
        <p:spPr>
          <a:xfrm>
            <a:off x="0" y="942387"/>
            <a:ext cx="3742326" cy="4985980"/>
          </a:xfrm>
          <a:prstGeom prst="rect">
            <a:avLst/>
          </a:prstGeom>
          <a:noFill/>
        </p:spPr>
        <p:txBody>
          <a:bodyPr wrap="square">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Dataset was collected and trained by using YOLOv8 Model for classification of umpire and Non-umpire in a video frame.</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Mediapipe is implemented for the classification of umpire signals based on the posture.</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Inputs were given in the format of images, videos and the outputs were inferred accurately.</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Real time feed was given using Web cam and the outputs were analysed.</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03CB782-3D4C-A119-A655-95113E87171F}"/>
              </a:ext>
            </a:extLst>
          </p:cNvPr>
          <p:cNvSpPr txBox="1"/>
          <p:nvPr/>
        </p:nvSpPr>
        <p:spPr>
          <a:xfrm>
            <a:off x="7936130" y="983557"/>
            <a:ext cx="4326348" cy="3170099"/>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Comparison with other state of the art datasets will be done for further analysis.</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Even more signals will be added.</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output will be fed to the score updating algorithm.</a:t>
            </a:r>
          </a:p>
          <a:p>
            <a:pPr marL="342900" indent="-34290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 LSTM model will be compared by altering the model.</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60578B68-9C03-8079-72FF-9DBDB5469FDC}"/>
              </a:ext>
            </a:extLst>
          </p:cNvPr>
          <p:cNvCxnSpPr>
            <a:cxnSpLocks/>
          </p:cNvCxnSpPr>
          <p:nvPr/>
        </p:nvCxnSpPr>
        <p:spPr>
          <a:xfrm>
            <a:off x="7815360" y="139880"/>
            <a:ext cx="0" cy="685800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182BA720-6359-8721-C995-95605F1FDAF4}"/>
              </a:ext>
            </a:extLst>
          </p:cNvPr>
          <p:cNvSpPr txBox="1"/>
          <p:nvPr/>
        </p:nvSpPr>
        <p:spPr>
          <a:xfrm>
            <a:off x="3994576" y="404379"/>
            <a:ext cx="3683458" cy="523220"/>
          </a:xfrm>
          <a:prstGeom prst="rect">
            <a:avLst/>
          </a:prstGeom>
          <a:noFill/>
        </p:spPr>
        <p:txBody>
          <a:bodyPr wrap="square">
            <a:spAutoFit/>
          </a:bodyPr>
          <a:lstStyle/>
          <a:p>
            <a:pPr marL="0" marR="0" lvl="0" indent="0" algn="l" rtl="0">
              <a:lnSpc>
                <a:spcPct val="100000"/>
              </a:lnSpc>
              <a:spcBef>
                <a:spcPts val="0"/>
              </a:spcBef>
              <a:spcAft>
                <a:spcPts val="0"/>
              </a:spcAft>
              <a:buClr>
                <a:schemeClr val="dk1"/>
              </a:buClr>
              <a:buSzPts val="3200"/>
              <a:buFont typeface="Times New Roman"/>
              <a:buNone/>
            </a:pPr>
            <a:r>
              <a:rPr lang="en-US" sz="2800" b="1"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Work in Progress:-</a:t>
            </a:r>
          </a:p>
        </p:txBody>
      </p:sp>
      <p:sp>
        <p:nvSpPr>
          <p:cNvPr id="7" name="TextBox 6">
            <a:extLst>
              <a:ext uri="{FF2B5EF4-FFF2-40B4-BE49-F238E27FC236}">
                <a16:creationId xmlns:a16="http://schemas.microsoft.com/office/drawing/2014/main" id="{38605C72-ABE4-F3D6-E907-8E1CAB762043}"/>
              </a:ext>
            </a:extLst>
          </p:cNvPr>
          <p:cNvSpPr txBox="1"/>
          <p:nvPr/>
        </p:nvSpPr>
        <p:spPr>
          <a:xfrm>
            <a:off x="3910387" y="983557"/>
            <a:ext cx="3600421" cy="3477875"/>
          </a:xfrm>
          <a:prstGeom prst="rect">
            <a:avLst/>
          </a:prstGeom>
          <a:noFill/>
        </p:spPr>
        <p:txBody>
          <a:bodyPr wrap="square">
            <a:spAutoFit/>
          </a:bodyPr>
          <a:lstStyle/>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Improving dataset to predict the signals even more accurate.</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YOLOv8 and MediaPipe is being fused together along with LSTM.</a:t>
            </a:r>
          </a:p>
          <a:p>
            <a:pPr marL="342900" indent="-342900" algn="jus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Started trying for updating through Running between the wickets.</a:t>
            </a: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C49AF2C-9325-3FFD-2203-34B767C058B1}"/>
              </a:ext>
            </a:extLst>
          </p:cNvPr>
          <p:cNvSpPr>
            <a:spLocks noGrp="1"/>
          </p:cNvSpPr>
          <p:nvPr>
            <p:ph type="dt" sz="half" idx="10"/>
          </p:nvPr>
        </p:nvSpPr>
        <p:spPr/>
        <p:txBody>
          <a:bodyPr/>
          <a:lstStyle/>
          <a:p>
            <a:fld id="{E0335C8B-7F68-4D51-BE97-D92DDA0A374A}" type="datetime1">
              <a:rPr lang="en-IN" smtClean="0"/>
              <a:t>17-02-2025</a:t>
            </a:fld>
            <a:endParaRPr lang="en-IN"/>
          </a:p>
        </p:txBody>
      </p:sp>
      <p:sp>
        <p:nvSpPr>
          <p:cNvPr id="8" name="Slide Number Placeholder 7">
            <a:extLst>
              <a:ext uri="{FF2B5EF4-FFF2-40B4-BE49-F238E27FC236}">
                <a16:creationId xmlns:a16="http://schemas.microsoft.com/office/drawing/2014/main" id="{DA6E7405-236F-E5FA-2715-5F9DE32C2F6E}"/>
              </a:ext>
            </a:extLst>
          </p:cNvPr>
          <p:cNvSpPr>
            <a:spLocks noGrp="1"/>
          </p:cNvSpPr>
          <p:nvPr>
            <p:ph type="sldNum" sz="quarter" idx="12"/>
          </p:nvPr>
        </p:nvSpPr>
        <p:spPr/>
        <p:txBody>
          <a:bodyPr/>
          <a:lstStyle/>
          <a:p>
            <a:fld id="{DFEA449A-0298-47C6-80B1-8703D7984B9E}" type="slidenum">
              <a:rPr lang="en-IN" smtClean="0"/>
              <a:t>36</a:t>
            </a:fld>
            <a:endParaRPr lang="en-IN"/>
          </a:p>
        </p:txBody>
      </p:sp>
    </p:spTree>
    <p:extLst>
      <p:ext uri="{BB962C8B-B14F-4D97-AF65-F5344CB8AC3E}">
        <p14:creationId xmlns:p14="http://schemas.microsoft.com/office/powerpoint/2010/main" val="310561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57A33-923A-D3A9-3791-151D3AB07E95}"/>
              </a:ext>
            </a:extLst>
          </p:cNvPr>
          <p:cNvSpPr>
            <a:spLocks noGrp="1"/>
          </p:cNvSpPr>
          <p:nvPr>
            <p:ph type="title"/>
          </p:nvPr>
        </p:nvSpPr>
        <p:spPr/>
        <p:txBody>
          <a:bodyPr>
            <a:normAutofit/>
          </a:bodyPr>
          <a:lstStyle/>
          <a:p>
            <a:r>
              <a:rPr lang="en-US" sz="3600" b="1" i="0" u="none" strike="noStrike" cap="none" dirty="0">
                <a:solidFill>
                  <a:schemeClr val="dk1"/>
                </a:solidFill>
                <a:latin typeface="Times New Roman"/>
                <a:ea typeface="Times New Roman"/>
                <a:cs typeface="Times New Roman"/>
                <a:sym typeface="Times New Roman"/>
              </a:rPr>
              <a:t>Outcomes :</a:t>
            </a:r>
            <a:br>
              <a:rPr lang="en-US" sz="3600" b="0" i="0" u="none" strike="noStrike" cap="none" dirty="0">
                <a:solidFill>
                  <a:srgbClr val="000000"/>
                </a:solidFill>
                <a:latin typeface="Arial"/>
                <a:ea typeface="Arial"/>
                <a:cs typeface="Arial"/>
                <a:sym typeface="Arial"/>
              </a:rPr>
            </a:br>
            <a:endParaRPr lang="en-IN" sz="3600" dirty="0"/>
          </a:p>
        </p:txBody>
      </p:sp>
      <p:sp>
        <p:nvSpPr>
          <p:cNvPr id="3" name="Content Placeholder 2">
            <a:extLst>
              <a:ext uri="{FF2B5EF4-FFF2-40B4-BE49-F238E27FC236}">
                <a16:creationId xmlns:a16="http://schemas.microsoft.com/office/drawing/2014/main" id="{351CBACD-1FD6-AE5C-F699-8A8BDC34CD30}"/>
              </a:ext>
            </a:extLst>
          </p:cNvPr>
          <p:cNvSpPr>
            <a:spLocks noGrp="1"/>
          </p:cNvSpPr>
          <p:nvPr>
            <p:ph idx="1"/>
          </p:nvPr>
        </p:nvSpPr>
        <p:spPr/>
        <p:txBody>
          <a:bodyPr/>
          <a:lstStyle/>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The hybrid YOLOv8 and M</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ediaPipe with LSTM</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model will demonstrate higher accuracy in updating the score through umpire signals.</a:t>
            </a:r>
          </a:p>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The model will generate clear and consistent recognition of umpire signals such as six, four, no ball, penalty, revoke, wide, wicket, etc.,</a:t>
            </a:r>
            <a:endParaRPr lang="en-IN" sz="2800" kern="1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Automated </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updating</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 will significantly reduce the time and error made by manual updating .</a:t>
            </a:r>
            <a:endParaRPr lang="en-IN"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Date Placeholder 3">
            <a:extLst>
              <a:ext uri="{FF2B5EF4-FFF2-40B4-BE49-F238E27FC236}">
                <a16:creationId xmlns:a16="http://schemas.microsoft.com/office/drawing/2014/main" id="{64D07373-8336-6BEA-5246-87ECDAB68E8E}"/>
              </a:ext>
            </a:extLst>
          </p:cNvPr>
          <p:cNvSpPr>
            <a:spLocks noGrp="1"/>
          </p:cNvSpPr>
          <p:nvPr>
            <p:ph type="dt" sz="half" idx="10"/>
          </p:nvPr>
        </p:nvSpPr>
        <p:spPr/>
        <p:txBody>
          <a:bodyPr/>
          <a:lstStyle/>
          <a:p>
            <a:fld id="{943DDE7C-C3FB-4FDD-87B3-F1B53B127FA7}" type="datetime1">
              <a:rPr lang="en-IN" smtClean="0"/>
              <a:t>17-02-2025</a:t>
            </a:fld>
            <a:endParaRPr lang="en-IN"/>
          </a:p>
        </p:txBody>
      </p:sp>
      <p:sp>
        <p:nvSpPr>
          <p:cNvPr id="5" name="Slide Number Placeholder 4">
            <a:extLst>
              <a:ext uri="{FF2B5EF4-FFF2-40B4-BE49-F238E27FC236}">
                <a16:creationId xmlns:a16="http://schemas.microsoft.com/office/drawing/2014/main" id="{4DA5EB68-0D6F-E22A-C027-C8792E9DECDF}"/>
              </a:ext>
            </a:extLst>
          </p:cNvPr>
          <p:cNvSpPr>
            <a:spLocks noGrp="1"/>
          </p:cNvSpPr>
          <p:nvPr>
            <p:ph type="sldNum" sz="quarter" idx="12"/>
          </p:nvPr>
        </p:nvSpPr>
        <p:spPr/>
        <p:txBody>
          <a:bodyPr/>
          <a:lstStyle/>
          <a:p>
            <a:fld id="{DFEA449A-0298-47C6-80B1-8703D7984B9E}" type="slidenum">
              <a:rPr lang="en-IN" smtClean="0"/>
              <a:t>37</a:t>
            </a:fld>
            <a:endParaRPr lang="en-IN"/>
          </a:p>
        </p:txBody>
      </p:sp>
    </p:spTree>
    <p:extLst>
      <p:ext uri="{BB962C8B-B14F-4D97-AF65-F5344CB8AC3E}">
        <p14:creationId xmlns:p14="http://schemas.microsoft.com/office/powerpoint/2010/main" val="669236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BA97-FCEF-B67C-E41A-A391E9199547}"/>
              </a:ext>
            </a:extLst>
          </p:cNvPr>
          <p:cNvSpPr>
            <a:spLocks noGrp="1"/>
          </p:cNvSpPr>
          <p:nvPr>
            <p:ph type="title"/>
          </p:nvPr>
        </p:nvSpPr>
        <p:spPr/>
        <p:txBody>
          <a:bodyPr>
            <a:normAutofit/>
          </a:bodyPr>
          <a:lstStyle/>
          <a:p>
            <a:r>
              <a:rPr lang="en-US" sz="3200" b="1" i="0" u="none" strike="noStrike" cap="none" dirty="0">
                <a:solidFill>
                  <a:schemeClr val="dk1"/>
                </a:solidFill>
                <a:latin typeface="Times New Roman"/>
                <a:ea typeface="Times New Roman"/>
                <a:cs typeface="Times New Roman"/>
                <a:sym typeface="Times New Roman"/>
              </a:rPr>
              <a:t>REFERENCES :</a:t>
            </a:r>
            <a:endParaRPr lang="en-IN" sz="3200" dirty="0"/>
          </a:p>
        </p:txBody>
      </p:sp>
      <p:sp>
        <p:nvSpPr>
          <p:cNvPr id="3" name="Content Placeholder 2">
            <a:extLst>
              <a:ext uri="{FF2B5EF4-FFF2-40B4-BE49-F238E27FC236}">
                <a16:creationId xmlns:a16="http://schemas.microsoft.com/office/drawing/2014/main" id="{E630A9CC-EDA9-A47E-E671-4A628F688F5C}"/>
              </a:ext>
            </a:extLst>
          </p:cNvPr>
          <p:cNvSpPr>
            <a:spLocks noGrp="1"/>
          </p:cNvSpPr>
          <p:nvPr>
            <p:ph idx="1"/>
          </p:nvPr>
        </p:nvSpPr>
        <p:spPr/>
        <p:txBody>
          <a:bodyPr>
            <a:normAutofit/>
          </a:bodyPr>
          <a:lstStyle/>
          <a:p>
            <a:pPr marL="342900" indent="-342900" algn="just">
              <a:spcAft>
                <a:spcPts val="800"/>
              </a:spcAft>
              <a:buFont typeface="Arial" panose="020B0604020202020204" pitchFamily="34" charset="0"/>
              <a:buChar char="•"/>
            </a:pPr>
            <a:r>
              <a:rPr lang="da-DK" sz="2000" dirty="0">
                <a:latin typeface="Times New Roman" panose="02020603050405020304" pitchFamily="18" charset="0"/>
                <a:cs typeface="Times New Roman" panose="02020603050405020304" pitchFamily="18" charset="0"/>
              </a:rPr>
              <a:t>Yeong-Min Ko,Aziz Nasridinov,So-Hyun Park, </a:t>
            </a:r>
            <a:r>
              <a:rPr lang="da-DK"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Real-Time AI Posture Correction for Powerlifting Exercises Using YOLOv5 and Mediapipe</a:t>
            </a:r>
            <a:r>
              <a:rPr lang="da-DK" sz="2000" b="1" dirty="0">
                <a:latin typeface="Times New Roman" panose="02020603050405020304" pitchFamily="18" charset="0"/>
                <a:cs typeface="Times New Roman" panose="02020603050405020304" pitchFamily="18" charset="0"/>
              </a:rPr>
              <a:t>” </a:t>
            </a:r>
            <a:r>
              <a:rPr lang="en-US" sz="2000" kern="100" dirty="0">
                <a:latin typeface="Times New Roman" panose="02020603050405020304" pitchFamily="18" charset="0"/>
                <a:ea typeface="Aptos" panose="020B0004020202020204" pitchFamily="34" charset="0"/>
                <a:cs typeface="Times New Roman" panose="02020603050405020304" pitchFamily="18" charset="0"/>
              </a:rPr>
              <a:t>IEEE Access-(Volume: 12),</a:t>
            </a:r>
            <a:r>
              <a:rPr lang="en-US" sz="2000" dirty="0">
                <a:latin typeface="Times New Roman" panose="02020603050405020304" pitchFamily="18" charset="0"/>
                <a:cs typeface="Times New Roman" panose="02020603050405020304" pitchFamily="18" charset="0"/>
              </a:rPr>
              <a:t>2024.</a:t>
            </a:r>
            <a:endParaRPr lang="en-IN" sz="2000" b="1" dirty="0">
              <a:latin typeface="Times New Roman" panose="02020603050405020304" pitchFamily="18"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 Dey, S. </a:t>
            </a:r>
            <a:r>
              <a:rPr lang="en-IN" sz="2000" dirty="0" err="1">
                <a:latin typeface="Times New Roman" panose="02020603050405020304" pitchFamily="18" charset="0"/>
                <a:cs typeface="Times New Roman" panose="02020603050405020304" pitchFamily="18" charset="0"/>
              </a:rPr>
              <a:t>Biswasa</a:t>
            </a:r>
            <a:r>
              <a:rPr lang="en-IN" sz="2000" dirty="0">
                <a:latin typeface="Times New Roman" panose="02020603050405020304" pitchFamily="18" charset="0"/>
                <a:cs typeface="Times New Roman" panose="02020603050405020304" pitchFamily="18" charset="0"/>
              </a:rPr>
              <a:t>, L. </a:t>
            </a:r>
            <a:r>
              <a:rPr lang="en-IN" sz="2000" dirty="0" err="1">
                <a:latin typeface="Times New Roman" panose="02020603050405020304" pitchFamily="18" charset="0"/>
                <a:cs typeface="Times New Roman" panose="02020603050405020304" pitchFamily="18" charset="0"/>
              </a:rPr>
              <a:t>Abualigah</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Umpire’s Signal Recognition in Cricket Using an Attention based DC-GRU Network</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IJE TRANSACTIONS A: Basics Vol. 37 No. 04, (April 2024) </a:t>
            </a:r>
          </a:p>
          <a:p>
            <a:pPr marL="342900" indent="-342900" algn="just">
              <a:spcAft>
                <a:spcPts val="800"/>
              </a:spcAft>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 </a:t>
            </a:r>
            <a:r>
              <a:rPr lang="en-IN" sz="2000" dirty="0" err="1">
                <a:latin typeface="Times New Roman" panose="02020603050405020304" pitchFamily="18" charset="0"/>
                <a:cs typeface="Times New Roman" panose="02020603050405020304" pitchFamily="18" charset="0"/>
              </a:rPr>
              <a:t>Suryavanshi</a:t>
            </a:r>
            <a:r>
              <a:rPr lang="en-IN" sz="2000" dirty="0">
                <a:latin typeface="Times New Roman" panose="02020603050405020304" pitchFamily="18" charset="0"/>
                <a:cs typeface="Times New Roman" panose="02020603050405020304" pitchFamily="18" charset="0"/>
              </a:rPr>
              <a:t>, S. Mehta, et al, </a:t>
            </a:r>
            <a:r>
              <a:rPr lang="en-IN"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Cricket Umpire Intelligence: A CNN-SVM Framework for Action Detection</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024 2nd World Conference on Communication &amp; Computing (WCONF) Raipur, India. Jul 12-14, 2024</a:t>
            </a:r>
            <a:endParaRPr lang="en-IN" sz="2000" b="1" kern="100"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da-DK" sz="2000" dirty="0">
                <a:latin typeface="Times New Roman" panose="02020603050405020304" pitchFamily="18" charset="0"/>
                <a:cs typeface="Times New Roman" panose="02020603050405020304" pitchFamily="18" charset="0"/>
              </a:rPr>
              <a:t>S. Sakib,Md. Afranul, et al</a:t>
            </a:r>
            <a:r>
              <a:rPr lang="da-DK"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“Event Detection from Cricket Videos Using Video-Based CNN Classification of Umpire Signals”,</a:t>
            </a:r>
            <a:r>
              <a:rPr lang="en-US" sz="2000" dirty="0">
                <a:latin typeface="Times New Roman" panose="02020603050405020304" pitchFamily="18" charset="0"/>
                <a:cs typeface="Times New Roman" panose="02020603050405020304" pitchFamily="18" charset="0"/>
              </a:rPr>
              <a:t> 2022 4th International Conference on Sustainable Technologies for Industry 4.0 (STI), 17-18 December, Dhaka</a:t>
            </a:r>
          </a:p>
          <a:p>
            <a:pPr algn="just">
              <a:spcAft>
                <a:spcPts val="800"/>
              </a:spcAft>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B2623AA-808D-15C9-654D-42260B04C8A3}"/>
              </a:ext>
            </a:extLst>
          </p:cNvPr>
          <p:cNvSpPr>
            <a:spLocks noGrp="1"/>
          </p:cNvSpPr>
          <p:nvPr>
            <p:ph type="dt" sz="half" idx="10"/>
          </p:nvPr>
        </p:nvSpPr>
        <p:spPr/>
        <p:txBody>
          <a:bodyPr/>
          <a:lstStyle/>
          <a:p>
            <a:fld id="{F048AE70-4B18-40E1-8CA9-45B5B70F7372}" type="datetime1">
              <a:rPr lang="en-IN" smtClean="0"/>
              <a:t>17-02-2025</a:t>
            </a:fld>
            <a:endParaRPr lang="en-IN"/>
          </a:p>
        </p:txBody>
      </p:sp>
      <p:sp>
        <p:nvSpPr>
          <p:cNvPr id="5" name="Slide Number Placeholder 4">
            <a:extLst>
              <a:ext uri="{FF2B5EF4-FFF2-40B4-BE49-F238E27FC236}">
                <a16:creationId xmlns:a16="http://schemas.microsoft.com/office/drawing/2014/main" id="{BB4A5D22-837B-791F-AD88-262C66DB4AB0}"/>
              </a:ext>
            </a:extLst>
          </p:cNvPr>
          <p:cNvSpPr>
            <a:spLocks noGrp="1"/>
          </p:cNvSpPr>
          <p:nvPr>
            <p:ph type="sldNum" sz="quarter" idx="12"/>
          </p:nvPr>
        </p:nvSpPr>
        <p:spPr/>
        <p:txBody>
          <a:bodyPr/>
          <a:lstStyle/>
          <a:p>
            <a:fld id="{DFEA449A-0298-47C6-80B1-8703D7984B9E}" type="slidenum">
              <a:rPr lang="en-IN" smtClean="0"/>
              <a:t>38</a:t>
            </a:fld>
            <a:endParaRPr lang="en-IN"/>
          </a:p>
        </p:txBody>
      </p:sp>
    </p:spTree>
    <p:extLst>
      <p:ext uri="{BB962C8B-B14F-4D97-AF65-F5344CB8AC3E}">
        <p14:creationId xmlns:p14="http://schemas.microsoft.com/office/powerpoint/2010/main" val="2348140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7EF4C6-93F3-D93E-F575-846FAE0617A5}"/>
              </a:ext>
            </a:extLst>
          </p:cNvPr>
          <p:cNvSpPr>
            <a:spLocks noGrp="1"/>
          </p:cNvSpPr>
          <p:nvPr>
            <p:ph idx="1"/>
          </p:nvPr>
        </p:nvSpPr>
        <p:spPr>
          <a:xfrm>
            <a:off x="748748" y="583234"/>
            <a:ext cx="10515600" cy="4351338"/>
          </a:xfrm>
        </p:spPr>
        <p:txBody>
          <a:bodyPr>
            <a:normAutofit/>
          </a:bodyPr>
          <a:lstStyle/>
          <a:p>
            <a:pPr marL="342900" indent="-342900">
              <a:buFont typeface="Arial" panose="020B0604020202020204" pitchFamily="34" charset="0"/>
              <a:buChar char="•"/>
            </a:pPr>
            <a:r>
              <a:rPr lang="nl-NL" sz="2000" dirty="0">
                <a:latin typeface="Times New Roman" panose="02020603050405020304" pitchFamily="18" charset="0"/>
                <a:cs typeface="Times New Roman" panose="02020603050405020304" pitchFamily="18" charset="0"/>
              </a:rPr>
              <a:t>Andre Jallen S. Ong, Melvin Cabatuan , et al., </a:t>
            </a:r>
            <a:r>
              <a:rPr lang="nl-NL" sz="2000" b="1" dirty="0">
                <a:latin typeface="Times New Roman" panose="02020603050405020304" pitchFamily="18" charset="0"/>
                <a:cs typeface="Times New Roman" panose="02020603050405020304" pitchFamily="18" charset="0"/>
              </a:rPr>
              <a:t>“LSTM-Based Traffic Gesture Recognition Using MediaPipe Pose”, </a:t>
            </a:r>
            <a:r>
              <a:rPr lang="nl-NL" sz="2000" dirty="0">
                <a:latin typeface="Times New Roman" panose="02020603050405020304" pitchFamily="18" charset="0"/>
                <a:cs typeface="Times New Roman" panose="02020603050405020304" pitchFamily="18" charset="0"/>
              </a:rPr>
              <a:t>IEEE region 10 Conference(TENCON), 2022</a:t>
            </a:r>
          </a:p>
          <a:p>
            <a:pPr marL="342900" indent="-342900">
              <a:buFont typeface="Arial" panose="020B0604020202020204" pitchFamily="34" charset="0"/>
              <a:buChar char="•"/>
            </a:pPr>
            <a:r>
              <a:rPr lang="nl-NL" sz="2000" dirty="0">
                <a:latin typeface="Times New Roman" panose="02020603050405020304" pitchFamily="18" charset="0"/>
                <a:cs typeface="Times New Roman" panose="02020603050405020304" pitchFamily="18" charset="0"/>
              </a:rPr>
              <a:t>WJ Samaraweera, SC Premaratne, </a:t>
            </a:r>
            <a:r>
              <a:rPr lang="nl-NL" sz="2000" b="1" dirty="0">
                <a:latin typeface="Times New Roman" panose="02020603050405020304" pitchFamily="18" charset="0"/>
                <a:cs typeface="Times New Roman" panose="02020603050405020304" pitchFamily="18" charset="0"/>
              </a:rPr>
              <a:t>“Deep Learning for Classification of Cricket Umpire Postures”, </a:t>
            </a:r>
            <a:r>
              <a:rPr lang="nl-NL" sz="2000" dirty="0">
                <a:latin typeface="Times New Roman" panose="02020603050405020304" pitchFamily="18" charset="0"/>
                <a:cs typeface="Times New Roman" panose="02020603050405020304" pitchFamily="18" charset="0"/>
              </a:rPr>
              <a:t>Neural Image processing, 27th International Conference,ICONIP 2020.</a:t>
            </a:r>
          </a:p>
          <a:p>
            <a:pPr marL="342900" indent="-342900">
              <a:buFont typeface="Arial" panose="020B0604020202020204" pitchFamily="34" charset="0"/>
              <a:buChar char="•"/>
            </a:pPr>
            <a:r>
              <a:rPr lang="nl-NL" sz="2000" dirty="0">
                <a:latin typeface="Times New Roman" panose="02020603050405020304" pitchFamily="18" charset="0"/>
                <a:cs typeface="Times New Roman" panose="02020603050405020304" pitchFamily="18" charset="0"/>
              </a:rPr>
              <a:t>Md. Kowsher, M Ashraful Alam, et al.,</a:t>
            </a:r>
            <a:r>
              <a:rPr lang="nl-NL" sz="2000" b="1"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Detecting Third Umpire Decisions And Automated Scoring System for Cricket. </a:t>
            </a:r>
            <a:r>
              <a:rPr lang="nl-NL"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International Conference on Computer, Communication, Chemical, Materials and Electronic Engineering (IC4ME2), 11-12 July, 2019 </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Char char="•"/>
            </a:pPr>
            <a:r>
              <a:rPr lang="de-DE" sz="2000" kern="100" dirty="0">
                <a:effectLst/>
                <a:latin typeface="Times New Roman" panose="02020603050405020304" pitchFamily="18" charset="0"/>
                <a:ea typeface="Aptos" panose="020B0004020202020204" pitchFamily="34" charset="0"/>
                <a:cs typeface="Times New Roman" panose="02020603050405020304" pitchFamily="18" charset="0"/>
              </a:rPr>
              <a:t>Aravin</a:t>
            </a:r>
            <a:r>
              <a:rPr lang="de-DE" sz="2000" kern="100" dirty="0">
                <a:latin typeface="Times New Roman" panose="02020603050405020304" pitchFamily="18" charset="0"/>
                <a:ea typeface="Aptos" panose="020B0004020202020204" pitchFamily="34" charset="0"/>
                <a:cs typeface="Times New Roman" panose="02020603050405020304" pitchFamily="18" charset="0"/>
              </a:rPr>
              <a:t>d Ravi, H. Venugopal, et al. ‚</a:t>
            </a:r>
            <a:r>
              <a:rPr lang="de-DE" sz="2000" b="1" kern="100" dirty="0">
                <a:latin typeface="Times New Roman" panose="02020603050405020304" pitchFamily="18" charset="0"/>
                <a:ea typeface="Aptos" panose="020B0004020202020204" pitchFamily="34" charset="0"/>
                <a:cs typeface="Times New Roman" panose="02020603050405020304" pitchFamily="18" charset="0"/>
              </a:rPr>
              <a:t>‘‘</a:t>
            </a:r>
            <a:r>
              <a:rPr lang="en-US" sz="2000" b="1" dirty="0">
                <a:effectLst/>
                <a:latin typeface="Times New Roman" panose="02020603050405020304" pitchFamily="18" charset="0"/>
                <a:ea typeface="Aptos" panose="020B0004020202020204" pitchFamily="34"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 Dataset and Preliminary Results for Umpire Pose Detection Using SVM Classification of Deep Features” </a:t>
            </a:r>
            <a:r>
              <a:rPr lang="en-IN" sz="2000" dirty="0">
                <a:latin typeface="Times New Roman" panose="02020603050405020304" pitchFamily="18" charset="0"/>
                <a:cs typeface="Times New Roman" panose="02020603050405020304" pitchFamily="18" charset="0"/>
              </a:rPr>
              <a:t>IEEE Symposium Series on Computational Intelligence SSCI, 2018</a:t>
            </a:r>
          </a:p>
          <a:p>
            <a:pPr marL="342900" indent="-34290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Shamitha</a:t>
            </a:r>
            <a:r>
              <a:rPr lang="en-IN" sz="2000" dirty="0">
                <a:latin typeface="Times New Roman" panose="02020603050405020304" pitchFamily="18" charset="0"/>
                <a:cs typeface="Times New Roman" panose="02020603050405020304" pitchFamily="18" charset="0"/>
              </a:rPr>
              <a:t> S H, “</a:t>
            </a:r>
            <a:r>
              <a:rPr lang="en-IN" sz="2000" b="1" dirty="0">
                <a:latin typeface="Times New Roman" panose="02020603050405020304" pitchFamily="18" charset="0"/>
                <a:cs typeface="Times New Roman" panose="02020603050405020304" pitchFamily="18" charset="0"/>
              </a:rPr>
              <a:t>Sign Language Recognition Utilizing LSTM And MediaPipe For Dynamic Gestures Of ISL”, </a:t>
            </a:r>
            <a:r>
              <a:rPr lang="en-IN" sz="2000" dirty="0">
                <a:latin typeface="Times New Roman" panose="02020603050405020304" pitchFamily="18" charset="0"/>
                <a:cs typeface="Times New Roman" panose="02020603050405020304" pitchFamily="18" charset="0"/>
              </a:rPr>
              <a:t>International Journal for Multi disciplinary Research, 2023</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p>
        </p:txBody>
      </p:sp>
      <p:sp>
        <p:nvSpPr>
          <p:cNvPr id="2" name="Date Placeholder 1">
            <a:extLst>
              <a:ext uri="{FF2B5EF4-FFF2-40B4-BE49-F238E27FC236}">
                <a16:creationId xmlns:a16="http://schemas.microsoft.com/office/drawing/2014/main" id="{FBE72C50-277A-AC86-3E0F-75A537FF6CDB}"/>
              </a:ext>
            </a:extLst>
          </p:cNvPr>
          <p:cNvSpPr>
            <a:spLocks noGrp="1"/>
          </p:cNvSpPr>
          <p:nvPr>
            <p:ph type="dt" sz="half" idx="10"/>
          </p:nvPr>
        </p:nvSpPr>
        <p:spPr/>
        <p:txBody>
          <a:bodyPr/>
          <a:lstStyle/>
          <a:p>
            <a:fld id="{32C1D5FF-3B21-41A4-A42C-811939033D68}" type="datetime1">
              <a:rPr lang="en-IN" smtClean="0"/>
              <a:t>17-02-2025</a:t>
            </a:fld>
            <a:endParaRPr lang="en-IN"/>
          </a:p>
        </p:txBody>
      </p:sp>
      <p:sp>
        <p:nvSpPr>
          <p:cNvPr id="4" name="Slide Number Placeholder 3">
            <a:extLst>
              <a:ext uri="{FF2B5EF4-FFF2-40B4-BE49-F238E27FC236}">
                <a16:creationId xmlns:a16="http://schemas.microsoft.com/office/drawing/2014/main" id="{F7F179D8-98D6-FEF2-5CF6-D1F356E3E1B4}"/>
              </a:ext>
            </a:extLst>
          </p:cNvPr>
          <p:cNvSpPr>
            <a:spLocks noGrp="1"/>
          </p:cNvSpPr>
          <p:nvPr>
            <p:ph type="sldNum" sz="quarter" idx="12"/>
          </p:nvPr>
        </p:nvSpPr>
        <p:spPr/>
        <p:txBody>
          <a:bodyPr/>
          <a:lstStyle/>
          <a:p>
            <a:fld id="{DFEA449A-0298-47C6-80B1-8703D7984B9E}" type="slidenum">
              <a:rPr lang="en-IN" smtClean="0"/>
              <a:t>39</a:t>
            </a:fld>
            <a:endParaRPr lang="en-IN"/>
          </a:p>
        </p:txBody>
      </p:sp>
    </p:spTree>
    <p:extLst>
      <p:ext uri="{BB962C8B-B14F-4D97-AF65-F5344CB8AC3E}">
        <p14:creationId xmlns:p14="http://schemas.microsoft.com/office/powerpoint/2010/main" val="23079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04588-EA1F-3389-7225-B1C3D232118B}"/>
              </a:ext>
            </a:extLst>
          </p:cNvPr>
          <p:cNvSpPr>
            <a:spLocks noGrp="1"/>
          </p:cNvSpPr>
          <p:nvPr>
            <p:ph type="title"/>
          </p:nvPr>
        </p:nvSpPr>
        <p:spPr/>
        <p:txBody>
          <a:bodyPr/>
          <a:lstStyle/>
          <a:p>
            <a:r>
              <a:rPr lang="en-US" sz="4400" b="1" i="0" u="none" strike="noStrike" cap="none" dirty="0">
                <a:solidFill>
                  <a:schemeClr val="dk1"/>
                </a:solidFill>
                <a:latin typeface="Times New Roman"/>
                <a:ea typeface="Times New Roman"/>
                <a:cs typeface="Times New Roman"/>
                <a:sym typeface="Times New Roman"/>
              </a:rPr>
              <a:t>Objectives </a:t>
            </a:r>
            <a:endParaRPr lang="en-IN" dirty="0"/>
          </a:p>
        </p:txBody>
      </p:sp>
      <p:sp>
        <p:nvSpPr>
          <p:cNvPr id="3" name="Content Placeholder 2">
            <a:extLst>
              <a:ext uri="{FF2B5EF4-FFF2-40B4-BE49-F238E27FC236}">
                <a16:creationId xmlns:a16="http://schemas.microsoft.com/office/drawing/2014/main" id="{78B80D44-A848-5AA8-D17B-B8937F8A5E86}"/>
              </a:ext>
            </a:extLst>
          </p:cNvPr>
          <p:cNvSpPr>
            <a:spLocks noGrp="1"/>
          </p:cNvSpPr>
          <p:nvPr>
            <p:ph idx="1"/>
          </p:nvPr>
        </p:nvSpPr>
        <p:spPr/>
        <p:txBody>
          <a:bodyPr/>
          <a:lstStyle/>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improve the accuracy for detecting the sports officials by </a:t>
            </a:r>
            <a:r>
              <a:rPr lang="en-IN" sz="2800" kern="100" dirty="0">
                <a:latin typeface="Times New Roman" panose="02020603050405020304" pitchFamily="18" charset="0"/>
                <a:ea typeface="Calibri" panose="020F0502020204030204" pitchFamily="34" charset="0"/>
                <a:cs typeface="Times New Roman" panose="02020603050405020304" pitchFamily="18" charset="0"/>
              </a:rPr>
              <a:t>us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ing the strengths of YOLOv8 and MediaPipe.</a:t>
            </a:r>
          </a:p>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decrease the man made error while updating scores and make it automated.</a:t>
            </a:r>
          </a:p>
          <a:p>
            <a:pPr marL="285750" indent="-285750" algn="just">
              <a:spcAft>
                <a:spcPts val="800"/>
              </a:spcAft>
              <a:buFont typeface="Arial" panose="020B0604020202020204" pitchFamily="34" charset="0"/>
              <a:buChar char="•"/>
            </a:pP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To minimize the time and effort required for manual calculation and updating of scores.</a:t>
            </a:r>
          </a:p>
          <a:p>
            <a:pPr marL="285750" indent="-285750" algn="just">
              <a:spcAft>
                <a:spcPts val="800"/>
              </a:spcAf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To minimize the errors by scorers while tracking runs, wickets, extras, and sometimes even ball-by-ball commentary, increasing the risk of oversight or errors, especially in high-pressure situations</a:t>
            </a:r>
            <a:r>
              <a:rPr lang="en-IN" sz="28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dirty="0"/>
          </a:p>
        </p:txBody>
      </p:sp>
      <p:sp>
        <p:nvSpPr>
          <p:cNvPr id="4" name="Date Placeholder 3">
            <a:extLst>
              <a:ext uri="{FF2B5EF4-FFF2-40B4-BE49-F238E27FC236}">
                <a16:creationId xmlns:a16="http://schemas.microsoft.com/office/drawing/2014/main" id="{B93C7634-FBE9-C47E-D36E-EB184899E207}"/>
              </a:ext>
            </a:extLst>
          </p:cNvPr>
          <p:cNvSpPr>
            <a:spLocks noGrp="1"/>
          </p:cNvSpPr>
          <p:nvPr>
            <p:ph type="dt" sz="half" idx="10"/>
          </p:nvPr>
        </p:nvSpPr>
        <p:spPr/>
        <p:txBody>
          <a:bodyPr/>
          <a:lstStyle/>
          <a:p>
            <a:fld id="{CB75473F-B4AF-448F-B64E-A103A202C364}" type="datetime1">
              <a:rPr lang="en-IN" smtClean="0"/>
              <a:t>17-02-2025</a:t>
            </a:fld>
            <a:endParaRPr lang="en-IN"/>
          </a:p>
        </p:txBody>
      </p:sp>
      <p:sp>
        <p:nvSpPr>
          <p:cNvPr id="5" name="Slide Number Placeholder 4">
            <a:extLst>
              <a:ext uri="{FF2B5EF4-FFF2-40B4-BE49-F238E27FC236}">
                <a16:creationId xmlns:a16="http://schemas.microsoft.com/office/drawing/2014/main" id="{7DA4B1EC-D562-AEC2-B73B-9A73207BBE06}"/>
              </a:ext>
            </a:extLst>
          </p:cNvPr>
          <p:cNvSpPr>
            <a:spLocks noGrp="1"/>
          </p:cNvSpPr>
          <p:nvPr>
            <p:ph type="sldNum" sz="quarter" idx="12"/>
          </p:nvPr>
        </p:nvSpPr>
        <p:spPr/>
        <p:txBody>
          <a:bodyPr/>
          <a:lstStyle/>
          <a:p>
            <a:fld id="{DFEA449A-0298-47C6-80B1-8703D7984B9E}" type="slidenum">
              <a:rPr lang="en-IN" smtClean="0"/>
              <a:t>4</a:t>
            </a:fld>
            <a:endParaRPr lang="en-IN"/>
          </a:p>
        </p:txBody>
      </p:sp>
    </p:spTree>
    <p:extLst>
      <p:ext uri="{BB962C8B-B14F-4D97-AF65-F5344CB8AC3E}">
        <p14:creationId xmlns:p14="http://schemas.microsoft.com/office/powerpoint/2010/main" val="1545048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FDE79-0411-9899-123B-34A824A6E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2E1CEE-D5CE-31DB-7231-E6DDE98E1E3E}"/>
              </a:ext>
            </a:extLst>
          </p:cNvPr>
          <p:cNvSpPr>
            <a:spLocks noGrp="1"/>
          </p:cNvSpPr>
          <p:nvPr>
            <p:ph type="title"/>
          </p:nvPr>
        </p:nvSpPr>
        <p:spPr>
          <a:xfrm>
            <a:off x="313765" y="-179294"/>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Literature Survey:</a:t>
            </a:r>
          </a:p>
        </p:txBody>
      </p:sp>
      <p:graphicFrame>
        <p:nvGraphicFramePr>
          <p:cNvPr id="9" name="Content Placeholder 8">
            <a:extLst>
              <a:ext uri="{FF2B5EF4-FFF2-40B4-BE49-F238E27FC236}">
                <a16:creationId xmlns:a16="http://schemas.microsoft.com/office/drawing/2014/main" id="{1F54BCA3-8DA7-9ECB-01EB-4E47A949ED16}"/>
              </a:ext>
            </a:extLst>
          </p:cNvPr>
          <p:cNvGraphicFramePr>
            <a:graphicFrameLocks noGrp="1"/>
          </p:cNvGraphicFramePr>
          <p:nvPr>
            <p:ph idx="1"/>
            <p:extLst>
              <p:ext uri="{D42A27DB-BD31-4B8C-83A1-F6EECF244321}">
                <p14:modId xmlns:p14="http://schemas.microsoft.com/office/powerpoint/2010/main" val="4081648934"/>
              </p:ext>
            </p:extLst>
          </p:nvPr>
        </p:nvGraphicFramePr>
        <p:xfrm>
          <a:off x="313765" y="860613"/>
          <a:ext cx="11681011" cy="5318649"/>
        </p:xfrm>
        <a:graphic>
          <a:graphicData uri="http://schemas.openxmlformats.org/drawingml/2006/table">
            <a:tbl>
              <a:tblPr firstRow="1" bandRow="1">
                <a:tableStyleId>{5C22544A-7EE6-4342-B048-85BDC9FD1C3A}</a:tableStyleId>
              </a:tblPr>
              <a:tblGrid>
                <a:gridCol w="1905477">
                  <a:extLst>
                    <a:ext uri="{9D8B030D-6E8A-4147-A177-3AD203B41FA5}">
                      <a16:colId xmlns:a16="http://schemas.microsoft.com/office/drawing/2014/main" val="281739643"/>
                    </a:ext>
                  </a:extLst>
                </a:gridCol>
                <a:gridCol w="9775534">
                  <a:extLst>
                    <a:ext uri="{9D8B030D-6E8A-4147-A177-3AD203B41FA5}">
                      <a16:colId xmlns:a16="http://schemas.microsoft.com/office/drawing/2014/main" val="3271116243"/>
                    </a:ext>
                  </a:extLst>
                </a:gridCol>
              </a:tblGrid>
              <a:tr h="786662">
                <a:tc>
                  <a:txBody>
                    <a:bodyPr/>
                    <a:lstStyle/>
                    <a:p>
                      <a:endParaRPr lang="en-IN" sz="18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800" dirty="0">
                          <a:latin typeface="Times New Roman" pitchFamily="18" charset="0"/>
                          <a:cs typeface="Times New Roman" pitchFamily="18" charset="0"/>
                        </a:rPr>
                        <a:t>   </a:t>
                      </a: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a:t>
                      </a:r>
                      <a:r>
                        <a:rPr lang="en-US" sz="2800" b="1" i="0" u="none" strike="noStrike" cap="none" dirty="0">
                          <a:solidFill>
                            <a:schemeClr val="tx1"/>
                          </a:solidFill>
                          <a:latin typeface="Times New Roman"/>
                          <a:ea typeface="Times New Roman"/>
                          <a:cs typeface="Times New Roman"/>
                          <a:sym typeface="Times New Roman"/>
                        </a:rPr>
                        <a:t>1</a:t>
                      </a:r>
                    </a:p>
                  </a:txBody>
                  <a:tcPr/>
                </a:tc>
                <a:extLst>
                  <a:ext uri="{0D108BD9-81ED-4DB2-BD59-A6C34878D82A}">
                    <a16:rowId xmlns:a16="http://schemas.microsoft.com/office/drawing/2014/main" val="1305243481"/>
                  </a:ext>
                </a:extLst>
              </a:tr>
              <a:tr h="644521">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Author:</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latin typeface="Times New Roman" panose="02020603050405020304" pitchFamily="18" charset="0"/>
                          <a:cs typeface="Times New Roman" panose="02020603050405020304" pitchFamily="18" charset="0"/>
                        </a:rPr>
                        <a:t>A. </a:t>
                      </a:r>
                      <a:r>
                        <a:rPr lang="en-IN" sz="2000" dirty="0" err="1">
                          <a:latin typeface="Times New Roman" panose="02020603050405020304" pitchFamily="18" charset="0"/>
                          <a:cs typeface="Times New Roman" panose="02020603050405020304" pitchFamily="18" charset="0"/>
                        </a:rPr>
                        <a:t>Dey</a:t>
                      </a:r>
                      <a:r>
                        <a:rPr lang="en-IN" sz="2000" dirty="0">
                          <a:latin typeface="Times New Roman" panose="02020603050405020304" pitchFamily="18" charset="0"/>
                          <a:cs typeface="Times New Roman" panose="02020603050405020304" pitchFamily="18" charset="0"/>
                        </a:rPr>
                        <a:t>, S. </a:t>
                      </a:r>
                      <a:r>
                        <a:rPr lang="en-IN" sz="2000" dirty="0" err="1">
                          <a:latin typeface="Times New Roman" panose="02020603050405020304" pitchFamily="18" charset="0"/>
                          <a:cs typeface="Times New Roman" panose="02020603050405020304" pitchFamily="18" charset="0"/>
                        </a:rPr>
                        <a:t>Biswasa</a:t>
                      </a:r>
                      <a:r>
                        <a:rPr lang="en-IN" sz="2000" dirty="0">
                          <a:latin typeface="Times New Roman" panose="02020603050405020304" pitchFamily="18" charset="0"/>
                          <a:cs typeface="Times New Roman" panose="02020603050405020304" pitchFamily="18" charset="0"/>
                        </a:rPr>
                        <a:t>, L. </a:t>
                      </a:r>
                      <a:r>
                        <a:rPr lang="en-IN" sz="2000" dirty="0" err="1">
                          <a:latin typeface="Times New Roman" panose="02020603050405020304" pitchFamily="18" charset="0"/>
                          <a:cs typeface="Times New Roman" panose="02020603050405020304" pitchFamily="18" charset="0"/>
                        </a:rPr>
                        <a:t>Abualigah</a:t>
                      </a:r>
                      <a:r>
                        <a:rPr lang="en-IN" sz="2000" dirty="0">
                          <a:latin typeface="Times New Roman" panose="02020603050405020304" pitchFamily="18" charset="0"/>
                          <a:cs typeface="Times New Roman" panose="02020603050405020304" pitchFamily="18" charset="0"/>
                        </a:rPr>
                        <a:t>. (2024)</a:t>
                      </a:r>
                    </a:p>
                  </a:txBody>
                  <a:tcPr/>
                </a:tc>
                <a:extLst>
                  <a:ext uri="{0D108BD9-81ED-4DB2-BD59-A6C34878D82A}">
                    <a16:rowId xmlns:a16="http://schemas.microsoft.com/office/drawing/2014/main" val="2613169466"/>
                  </a:ext>
                </a:extLst>
              </a:tr>
              <a:tr h="638812">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Title</a:t>
                      </a:r>
                      <a:r>
                        <a:rPr lang="x-none" sz="2000" b="1" kern="100">
                          <a:latin typeface="Times New Roman" panose="02020603050405020304" pitchFamily="18" charset="0"/>
                          <a:ea typeface="Aptos" panose="020B0004020202020204" pitchFamily="34" charset="0"/>
                          <a:cs typeface="Times New Roman" panose="02020603050405020304" pitchFamily="18" charset="0"/>
                        </a:rPr>
                        <a:t> :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Umpire’s Signal Recognition in Cricket Using an Attention based DC-GRU Network</a:t>
                      </a:r>
                    </a:p>
                  </a:txBody>
                  <a:tcPr/>
                </a:tc>
                <a:extLst>
                  <a:ext uri="{0D108BD9-81ED-4DB2-BD59-A6C34878D82A}">
                    <a16:rowId xmlns:a16="http://schemas.microsoft.com/office/drawing/2014/main" val="4176210667"/>
                  </a:ext>
                </a:extLst>
              </a:tr>
              <a:tr h="679098">
                <a:tc>
                  <a:txBody>
                    <a:bodyPr/>
                    <a:lstStyle/>
                    <a:p>
                      <a:r>
                        <a:rPr lang="en-US" sz="2000" b="1" dirty="0">
                          <a:latin typeface="Times New Roman" panose="02020603050405020304" pitchFamily="18" charset="0"/>
                          <a:cs typeface="Times New Roman" panose="02020603050405020304" pitchFamily="18" charset="0"/>
                        </a:rPr>
                        <a:t>Journal/Conf.: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IJE TRANSACTIONS A: Basics Vol. 37 No. 04, (April 2024) 662-674</a:t>
                      </a:r>
                      <a:endParaRPr lang="en-US" sz="2000" b="1" dirty="0">
                        <a:latin typeface="Times New Roman" panose="02020603050405020304" pitchFamily="18" charset="0"/>
                        <a:cs typeface="Times New Roman" panose="02020603050405020304" pitchFamily="18" charset="0"/>
                      </a:endParaRPr>
                    </a:p>
                    <a:p>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3552005027"/>
                  </a:ext>
                </a:extLst>
              </a:tr>
              <a:tr h="1013389">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Inference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000" dirty="0">
                        <a:latin typeface="Times New Roman" pitchFamily="18" charset="0"/>
                        <a:cs typeface="Times New Roman" pitchFamily="18" charset="0"/>
                      </a:endParaRPr>
                    </a:p>
                  </a:txBody>
                  <a:tcPr/>
                </a:tc>
                <a:tc>
                  <a:txBody>
                    <a:bodyPr/>
                    <a:lstStyle/>
                    <a:p>
                      <a:pPr marL="0" marR="0" lvl="0" indent="0" algn="just" defTabSz="914400" rtl="0" eaLnBrk="1" fontAlgn="auto" latinLnBrk="0" hangingPunct="1">
                        <a:lnSpc>
                          <a:spcPct val="107000"/>
                        </a:lnSpc>
                        <a:spcBef>
                          <a:spcPts val="0"/>
                        </a:spcBef>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The model with attention can recognize cricket umpire signals accuracy of 94.38% and F1 score of 0.96. It also introduces a new dataset (</a:t>
                      </a:r>
                      <a:r>
                        <a:rPr lang="en-US" sz="2000" dirty="0" err="1">
                          <a:latin typeface="Times New Roman" panose="02020603050405020304" pitchFamily="18" charset="0"/>
                          <a:cs typeface="Times New Roman" panose="02020603050405020304" pitchFamily="18" charset="0"/>
                        </a:rPr>
                        <a:t>CUAVd</a:t>
                      </a:r>
                      <a:r>
                        <a:rPr lang="en-US" sz="2000" dirty="0">
                          <a:latin typeface="Times New Roman" panose="02020603050405020304" pitchFamily="18" charset="0"/>
                          <a:cs typeface="Times New Roman" panose="02020603050405020304" pitchFamily="18" charset="0"/>
                        </a:rPr>
                        <a:t>) for training and testing the model, making it useful for real-time applications.</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3547816213"/>
                  </a:ext>
                </a:extLst>
              </a:tr>
              <a:tr h="1499800">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Challenges: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The drawback is the lack of variety in the dataset, such as signals from different angles, lighting, or backgrounds, which might make the model less effective in real-world situations.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4118477648"/>
                  </a:ext>
                </a:extLst>
              </a:tr>
            </a:tbl>
          </a:graphicData>
        </a:graphic>
      </p:graphicFrame>
      <p:sp>
        <p:nvSpPr>
          <p:cNvPr id="3" name="Date Placeholder 2">
            <a:extLst>
              <a:ext uri="{FF2B5EF4-FFF2-40B4-BE49-F238E27FC236}">
                <a16:creationId xmlns:a16="http://schemas.microsoft.com/office/drawing/2014/main" id="{FC731C92-BA4A-F50B-203F-D86AF3CA447B}"/>
              </a:ext>
            </a:extLst>
          </p:cNvPr>
          <p:cNvSpPr>
            <a:spLocks noGrp="1"/>
          </p:cNvSpPr>
          <p:nvPr>
            <p:ph type="dt" sz="half" idx="10"/>
          </p:nvPr>
        </p:nvSpPr>
        <p:spPr/>
        <p:txBody>
          <a:bodyPr/>
          <a:lstStyle/>
          <a:p>
            <a:fld id="{A6E3F015-F60E-4D85-AB86-F7CB13076B6A}" type="datetime1">
              <a:rPr lang="en-IN" smtClean="0"/>
              <a:t>17-02-2025</a:t>
            </a:fld>
            <a:endParaRPr lang="en-IN"/>
          </a:p>
        </p:txBody>
      </p:sp>
      <p:sp>
        <p:nvSpPr>
          <p:cNvPr id="4" name="Slide Number Placeholder 3">
            <a:extLst>
              <a:ext uri="{FF2B5EF4-FFF2-40B4-BE49-F238E27FC236}">
                <a16:creationId xmlns:a16="http://schemas.microsoft.com/office/drawing/2014/main" id="{CE501C65-589C-46D7-9151-E8A8F27DE7CA}"/>
              </a:ext>
            </a:extLst>
          </p:cNvPr>
          <p:cNvSpPr>
            <a:spLocks noGrp="1"/>
          </p:cNvSpPr>
          <p:nvPr>
            <p:ph type="sldNum" sz="quarter" idx="12"/>
          </p:nvPr>
        </p:nvSpPr>
        <p:spPr/>
        <p:txBody>
          <a:bodyPr/>
          <a:lstStyle/>
          <a:p>
            <a:fld id="{DFEA449A-0298-47C6-80B1-8703D7984B9E}" type="slidenum">
              <a:rPr lang="en-IN" smtClean="0"/>
              <a:t>5</a:t>
            </a:fld>
            <a:endParaRPr lang="en-IN"/>
          </a:p>
        </p:txBody>
      </p:sp>
    </p:spTree>
    <p:extLst>
      <p:ext uri="{BB962C8B-B14F-4D97-AF65-F5344CB8AC3E}">
        <p14:creationId xmlns:p14="http://schemas.microsoft.com/office/powerpoint/2010/main" val="297888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4440-8035-5F92-2F01-AF0F01341B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97277-D896-CE29-9042-38E485CF3638}"/>
              </a:ext>
            </a:extLst>
          </p:cNvPr>
          <p:cNvSpPr>
            <a:spLocks noGrp="1"/>
          </p:cNvSpPr>
          <p:nvPr>
            <p:ph type="title"/>
          </p:nvPr>
        </p:nvSpPr>
        <p:spPr/>
        <p:txBody>
          <a:bodyPr/>
          <a:lstStyle/>
          <a:p>
            <a:r>
              <a:rPr lang="en-IN" dirty="0"/>
              <a:t> </a:t>
            </a:r>
          </a:p>
        </p:txBody>
      </p:sp>
      <p:graphicFrame>
        <p:nvGraphicFramePr>
          <p:cNvPr id="4" name="Content Placeholder 3">
            <a:extLst>
              <a:ext uri="{FF2B5EF4-FFF2-40B4-BE49-F238E27FC236}">
                <a16:creationId xmlns:a16="http://schemas.microsoft.com/office/drawing/2014/main" id="{623EF200-4D11-C2EB-9ECF-FAC925395397}"/>
              </a:ext>
            </a:extLst>
          </p:cNvPr>
          <p:cNvGraphicFramePr>
            <a:graphicFrameLocks noGrp="1"/>
          </p:cNvGraphicFramePr>
          <p:nvPr>
            <p:ph idx="1"/>
            <p:extLst>
              <p:ext uri="{D42A27DB-BD31-4B8C-83A1-F6EECF244321}">
                <p14:modId xmlns:p14="http://schemas.microsoft.com/office/powerpoint/2010/main" val="1452663252"/>
              </p:ext>
            </p:extLst>
          </p:nvPr>
        </p:nvGraphicFramePr>
        <p:xfrm>
          <a:off x="304800" y="1120588"/>
          <a:ext cx="11438965" cy="5135988"/>
        </p:xfrm>
        <a:graphic>
          <a:graphicData uri="http://schemas.openxmlformats.org/drawingml/2006/table">
            <a:tbl>
              <a:tblPr firstRow="1" bandRow="1">
                <a:tableStyleId>{5C22544A-7EE6-4342-B048-85BDC9FD1C3A}</a:tableStyleId>
              </a:tblPr>
              <a:tblGrid>
                <a:gridCol w="2052918">
                  <a:extLst>
                    <a:ext uri="{9D8B030D-6E8A-4147-A177-3AD203B41FA5}">
                      <a16:colId xmlns:a16="http://schemas.microsoft.com/office/drawing/2014/main" val="1708627027"/>
                    </a:ext>
                  </a:extLst>
                </a:gridCol>
                <a:gridCol w="9386047">
                  <a:extLst>
                    <a:ext uri="{9D8B030D-6E8A-4147-A177-3AD203B41FA5}">
                      <a16:colId xmlns:a16="http://schemas.microsoft.com/office/drawing/2014/main" val="3353980681"/>
                    </a:ext>
                  </a:extLst>
                </a:gridCol>
              </a:tblGrid>
              <a:tr h="681318">
                <a:tc>
                  <a:txBody>
                    <a:bodyPr/>
                    <a:lstStyle/>
                    <a:p>
                      <a:endParaRPr lang="en-IN" sz="2000" dirty="0">
                        <a:latin typeface="Times New Roman" pitchFamily="18" charset="0"/>
                        <a:cs typeface="Times New Roman" pitchFamily="18" charset="0"/>
                      </a:endParaRPr>
                    </a:p>
                  </a:txBody>
                  <a:tcPr/>
                </a:tc>
                <a:tc>
                  <a:txBody>
                    <a:bodyPr/>
                    <a:lstStyle/>
                    <a:p>
                      <a:pPr algn="ctr"/>
                      <a:r>
                        <a:rPr lang="en-IN" sz="2000" dirty="0">
                          <a:latin typeface="Times New Roman" pitchFamily="18" charset="0"/>
                          <a:cs typeface="Times New Roman" pitchFamily="18" charset="0"/>
                        </a:rPr>
                        <a:t>          </a:t>
                      </a: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a:t>
                      </a:r>
                      <a:r>
                        <a:rPr lang="en-US" sz="2800" b="1" i="0" u="none" strike="noStrike" cap="none" dirty="0">
                          <a:solidFill>
                            <a:schemeClr val="tx1"/>
                          </a:solidFill>
                          <a:latin typeface="Times New Roman"/>
                          <a:ea typeface="Times New Roman"/>
                          <a:cs typeface="Times New Roman"/>
                          <a:sym typeface="Times New Roman"/>
                        </a:rPr>
                        <a:t>2</a:t>
                      </a:r>
                      <a:endParaRPr lang="en-IN" sz="2800" dirty="0">
                        <a:latin typeface="Times New Roman" pitchFamily="18" charset="0"/>
                        <a:cs typeface="Times New Roman" pitchFamily="18" charset="0"/>
                      </a:endParaRPr>
                    </a:p>
                  </a:txBody>
                  <a:tcPr/>
                </a:tc>
                <a:extLst>
                  <a:ext uri="{0D108BD9-81ED-4DB2-BD59-A6C34878D82A}">
                    <a16:rowId xmlns:a16="http://schemas.microsoft.com/office/drawing/2014/main" val="2554140306"/>
                  </a:ext>
                </a:extLst>
              </a:tr>
              <a:tr h="532319">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Author:</a:t>
                      </a:r>
                      <a:endParaRPr lang="en-IN" sz="2000" dirty="0">
                        <a:latin typeface="Times New Roman" pitchFamily="18" charset="0"/>
                        <a:cs typeface="Times New Roman" pitchFamily="18" charset="0"/>
                      </a:endParaRPr>
                    </a:p>
                  </a:txBody>
                  <a:tcPr/>
                </a:tc>
                <a:tc>
                  <a:txBody>
                    <a:bodyPr/>
                    <a:lstStyle/>
                    <a:p>
                      <a:pPr marL="0" marR="0" algn="just">
                        <a:lnSpc>
                          <a:spcPct val="107000"/>
                        </a:lnSpc>
                        <a:spcBef>
                          <a:spcPts val="0"/>
                        </a:spcBef>
                        <a:spcAft>
                          <a:spcPts val="800"/>
                        </a:spcAft>
                      </a:pPr>
                      <a:r>
                        <a:rPr lang="da-DK" sz="2000" dirty="0">
                          <a:latin typeface="Times New Roman" panose="02020603050405020304" pitchFamily="18" charset="0"/>
                          <a:cs typeface="Times New Roman" panose="02020603050405020304" pitchFamily="18" charset="0"/>
                        </a:rPr>
                        <a:t>Yeong-Min Ko,Aziz Nasridinov,So-Hyun Park</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2670756816"/>
                  </a:ext>
                </a:extLst>
              </a:tr>
              <a:tr h="711706">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Title</a:t>
                      </a:r>
                      <a:r>
                        <a:rPr lang="x-none" sz="2000" b="1" kern="100">
                          <a:latin typeface="Times New Roman" panose="02020603050405020304" pitchFamily="18" charset="0"/>
                          <a:ea typeface="Aptos" panose="020B0004020202020204" pitchFamily="34" charset="0"/>
                          <a:cs typeface="Times New Roman" panose="02020603050405020304" pitchFamily="18" charset="0"/>
                        </a:rPr>
                        <a:t> : </a:t>
                      </a:r>
                      <a:endParaRPr lang="en-IN" sz="2000" dirty="0">
                        <a:latin typeface="Times New Roman" pitchFamily="18" charset="0"/>
                        <a:cs typeface="Times New Roman" pitchFamily="18" charset="0"/>
                      </a:endParaRPr>
                    </a:p>
                  </a:txBody>
                  <a:tcPr/>
                </a:tc>
                <a:tc>
                  <a:txBody>
                    <a:bodyPr/>
                    <a:lstStyle/>
                    <a:p>
                      <a:pPr marL="0" marR="0" algn="just">
                        <a:lnSpc>
                          <a:spcPct val="107000"/>
                        </a:lnSpc>
                        <a:spcBef>
                          <a:spcPts val="0"/>
                        </a:spcBef>
                        <a:spcAft>
                          <a:spcPts val="800"/>
                        </a:spcAft>
                      </a:pPr>
                      <a:r>
                        <a:rPr lang="en-US" sz="2000" dirty="0">
                          <a:latin typeface="Times New Roman" panose="02020603050405020304" pitchFamily="18" charset="0"/>
                          <a:cs typeface="Times New Roman" panose="02020603050405020304" pitchFamily="18" charset="0"/>
                        </a:rPr>
                        <a:t>Real-Time AI Posture Correction for Powerlifting Exercises Using YOLOv5 and MediaPipe</a:t>
                      </a:r>
                    </a:p>
                  </a:txBody>
                  <a:tcPr/>
                </a:tc>
                <a:extLst>
                  <a:ext uri="{0D108BD9-81ED-4DB2-BD59-A6C34878D82A}">
                    <a16:rowId xmlns:a16="http://schemas.microsoft.com/office/drawing/2014/main" val="2610477428"/>
                  </a:ext>
                </a:extLst>
              </a:tr>
              <a:tr h="617647">
                <a:tc>
                  <a:txBody>
                    <a:bodyPr/>
                    <a:lstStyle/>
                    <a:p>
                      <a:r>
                        <a:rPr lang="en-US" sz="2000" b="1" dirty="0">
                          <a:latin typeface="Times New Roman" panose="02020603050405020304" pitchFamily="18" charset="0"/>
                          <a:cs typeface="Times New Roman" panose="02020603050405020304" pitchFamily="18" charset="0"/>
                        </a:rPr>
                        <a:t>Journal/Conf.: </a:t>
                      </a:r>
                      <a:endParaRPr lang="en-IN" sz="2000" dirty="0">
                        <a:latin typeface="Times New Roman" pitchFamily="18" charset="0"/>
                        <a:cs typeface="Times New Roman" pitchFamily="18" charset="0"/>
                      </a:endParaRPr>
                    </a:p>
                  </a:txBody>
                  <a:tcPr/>
                </a:tc>
                <a:tc>
                  <a:txBody>
                    <a:bodyPr/>
                    <a:lstStyle/>
                    <a:p>
                      <a:pPr algn="just">
                        <a:lnSpc>
                          <a:spcPct val="107000"/>
                        </a:lnSpc>
                      </a:pPr>
                      <a:r>
                        <a:rPr lang="en-US" sz="2000" kern="100" dirty="0">
                          <a:latin typeface="Times New Roman" panose="02020603050405020304" pitchFamily="18" charset="0"/>
                          <a:ea typeface="Aptos" panose="020B0004020202020204" pitchFamily="34" charset="0"/>
                          <a:cs typeface="Times New Roman" panose="02020603050405020304" pitchFamily="18" charset="0"/>
                        </a:rPr>
                        <a:t>IEEE Access-(Volume: 12),</a:t>
                      </a:r>
                      <a:r>
                        <a:rPr lang="en-US" sz="2000" dirty="0">
                          <a:latin typeface="Times New Roman" panose="02020603050405020304" pitchFamily="18" charset="0"/>
                          <a:cs typeface="Times New Roman" panose="02020603050405020304" pitchFamily="18" charset="0"/>
                        </a:rPr>
                        <a:t>2024.</a:t>
                      </a:r>
                    </a:p>
                  </a:txBody>
                  <a:tcPr/>
                </a:tc>
                <a:extLst>
                  <a:ext uri="{0D108BD9-81ED-4DB2-BD59-A6C34878D82A}">
                    <a16:rowId xmlns:a16="http://schemas.microsoft.com/office/drawing/2014/main" val="2347734769"/>
                  </a:ext>
                </a:extLst>
              </a:tr>
              <a:tr h="1247540">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Inference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000" dirty="0">
                        <a:latin typeface="Times New Roman" pitchFamily="18" charset="0"/>
                        <a:cs typeface="Times New Roman" pitchFamily="18" charset="0"/>
                      </a:endParaRPr>
                    </a:p>
                  </a:txBody>
                  <a:tcPr/>
                </a:tc>
                <a:tc>
                  <a:txBody>
                    <a:bodyPr/>
                    <a:lstStyle/>
                    <a:p>
                      <a:pPr algn="just">
                        <a:lnSpc>
                          <a:spcPct val="107000"/>
                        </a:lnSpc>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Proposed the service using YOLOv5 and Mediapipe. They had made three main exercise such as bench press ,Squat, Deadlift. They proposed MPED dataset, </a:t>
                      </a:r>
                      <a:r>
                        <a:rPr lang="en-US" sz="2000" dirty="0">
                          <a:latin typeface="Times New Roman" panose="02020603050405020304" pitchFamily="18" charset="0"/>
                          <a:cs typeface="Times New Roman" panose="02020603050405020304" pitchFamily="18" charset="0"/>
                        </a:rPr>
                        <a:t>collecting 3D joint data to classify and correct postures in real-time</a:t>
                      </a: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t>
                      </a:r>
                    </a:p>
                  </a:txBody>
                  <a:tcPr/>
                </a:tc>
                <a:extLst>
                  <a:ext uri="{0D108BD9-81ED-4DB2-BD59-A6C34878D82A}">
                    <a16:rowId xmlns:a16="http://schemas.microsoft.com/office/drawing/2014/main" val="814973021"/>
                  </a:ext>
                </a:extLst>
              </a:tr>
              <a:tr h="1335486">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Challenges: </a:t>
                      </a:r>
                      <a:endParaRPr lang="en-IN" sz="2000" dirty="0">
                        <a:latin typeface="Times New Roman" pitchFamily="18" charset="0"/>
                        <a:cs typeface="Times New Roman" pitchFamily="18" charset="0"/>
                      </a:endParaRPr>
                    </a:p>
                  </a:txBody>
                  <a:tcPr/>
                </a:tc>
                <a:tc>
                  <a:txBody>
                    <a:bodyPr/>
                    <a:lstStyle/>
                    <a:p>
                      <a:pPr marL="0" marR="0" algn="just">
                        <a:spcBef>
                          <a:spcPts val="0"/>
                        </a:spcBef>
                        <a:spcAft>
                          <a:spcPts val="800"/>
                        </a:spcAft>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Proposed the dataset named MPED which consist of three main exercise only named bench press, squat, deadlift and even more exercise can be added for full body workout.</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3850925948"/>
                  </a:ext>
                </a:extLst>
              </a:tr>
            </a:tbl>
          </a:graphicData>
        </a:graphic>
      </p:graphicFrame>
      <p:sp>
        <p:nvSpPr>
          <p:cNvPr id="5" name="TextBox 4">
            <a:extLst>
              <a:ext uri="{FF2B5EF4-FFF2-40B4-BE49-F238E27FC236}">
                <a16:creationId xmlns:a16="http://schemas.microsoft.com/office/drawing/2014/main" id="{F5772FC7-0ED3-CDB4-1497-8F205C43A463}"/>
              </a:ext>
            </a:extLst>
          </p:cNvPr>
          <p:cNvSpPr txBox="1"/>
          <p:nvPr/>
        </p:nvSpPr>
        <p:spPr>
          <a:xfrm>
            <a:off x="197224" y="274738"/>
            <a:ext cx="609600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Literature Survey:</a:t>
            </a:r>
            <a:endParaRPr lang="en-US" sz="3200" dirty="0"/>
          </a:p>
        </p:txBody>
      </p:sp>
      <p:sp>
        <p:nvSpPr>
          <p:cNvPr id="3" name="Date Placeholder 2">
            <a:extLst>
              <a:ext uri="{FF2B5EF4-FFF2-40B4-BE49-F238E27FC236}">
                <a16:creationId xmlns:a16="http://schemas.microsoft.com/office/drawing/2014/main" id="{8D81438A-5354-70E4-E5A6-EB697A094C93}"/>
              </a:ext>
            </a:extLst>
          </p:cNvPr>
          <p:cNvSpPr>
            <a:spLocks noGrp="1"/>
          </p:cNvSpPr>
          <p:nvPr>
            <p:ph type="dt" sz="half" idx="10"/>
          </p:nvPr>
        </p:nvSpPr>
        <p:spPr/>
        <p:txBody>
          <a:bodyPr/>
          <a:lstStyle/>
          <a:p>
            <a:fld id="{47525716-882E-4C85-BD63-F1396F107BCC}" type="datetime1">
              <a:rPr lang="en-IN" smtClean="0"/>
              <a:t>17-02-2025</a:t>
            </a:fld>
            <a:endParaRPr lang="en-IN"/>
          </a:p>
        </p:txBody>
      </p:sp>
      <p:sp>
        <p:nvSpPr>
          <p:cNvPr id="6" name="Slide Number Placeholder 5">
            <a:extLst>
              <a:ext uri="{FF2B5EF4-FFF2-40B4-BE49-F238E27FC236}">
                <a16:creationId xmlns:a16="http://schemas.microsoft.com/office/drawing/2014/main" id="{36EACEE2-4368-1FC8-53AD-C02B0DEC5048}"/>
              </a:ext>
            </a:extLst>
          </p:cNvPr>
          <p:cNvSpPr>
            <a:spLocks noGrp="1"/>
          </p:cNvSpPr>
          <p:nvPr>
            <p:ph type="sldNum" sz="quarter" idx="12"/>
          </p:nvPr>
        </p:nvSpPr>
        <p:spPr/>
        <p:txBody>
          <a:bodyPr/>
          <a:lstStyle/>
          <a:p>
            <a:fld id="{DFEA449A-0298-47C6-80B1-8703D7984B9E}" type="slidenum">
              <a:rPr lang="en-IN" smtClean="0"/>
              <a:t>6</a:t>
            </a:fld>
            <a:endParaRPr lang="en-IN"/>
          </a:p>
        </p:txBody>
      </p:sp>
    </p:spTree>
    <p:extLst>
      <p:ext uri="{BB962C8B-B14F-4D97-AF65-F5344CB8AC3E}">
        <p14:creationId xmlns:p14="http://schemas.microsoft.com/office/powerpoint/2010/main" val="21060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47F70-D3A0-7B6F-1EAA-4DEA01616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7461B-2D8D-6BBE-584B-CCBDE719804C}"/>
              </a:ext>
            </a:extLst>
          </p:cNvPr>
          <p:cNvSpPr>
            <a:spLocks noGrp="1"/>
          </p:cNvSpPr>
          <p:nvPr>
            <p:ph type="title"/>
          </p:nvPr>
        </p:nvSpPr>
        <p:spPr>
          <a:xfrm>
            <a:off x="506506" y="0"/>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Literature Survey:</a:t>
            </a:r>
            <a:endParaRPr lang="en-IN" sz="3200" dirty="0"/>
          </a:p>
        </p:txBody>
      </p:sp>
      <p:graphicFrame>
        <p:nvGraphicFramePr>
          <p:cNvPr id="4" name="Content Placeholder 3">
            <a:extLst>
              <a:ext uri="{FF2B5EF4-FFF2-40B4-BE49-F238E27FC236}">
                <a16:creationId xmlns:a16="http://schemas.microsoft.com/office/drawing/2014/main" id="{CEE6829E-7CD7-17EC-7FB0-0113C6299B49}"/>
              </a:ext>
            </a:extLst>
          </p:cNvPr>
          <p:cNvGraphicFramePr>
            <a:graphicFrameLocks noGrp="1"/>
          </p:cNvGraphicFramePr>
          <p:nvPr>
            <p:ph idx="1"/>
            <p:extLst>
              <p:ext uri="{D42A27DB-BD31-4B8C-83A1-F6EECF244321}">
                <p14:modId xmlns:p14="http://schemas.microsoft.com/office/powerpoint/2010/main" val="2505810584"/>
              </p:ext>
            </p:extLst>
          </p:nvPr>
        </p:nvGraphicFramePr>
        <p:xfrm>
          <a:off x="506505" y="1039906"/>
          <a:ext cx="11443447" cy="5141012"/>
        </p:xfrm>
        <a:graphic>
          <a:graphicData uri="http://schemas.openxmlformats.org/drawingml/2006/table">
            <a:tbl>
              <a:tblPr firstRow="1" bandRow="1">
                <a:tableStyleId>{5C22544A-7EE6-4342-B048-85BDC9FD1C3A}</a:tableStyleId>
              </a:tblPr>
              <a:tblGrid>
                <a:gridCol w="2066366">
                  <a:extLst>
                    <a:ext uri="{9D8B030D-6E8A-4147-A177-3AD203B41FA5}">
                      <a16:colId xmlns:a16="http://schemas.microsoft.com/office/drawing/2014/main" val="176924706"/>
                    </a:ext>
                  </a:extLst>
                </a:gridCol>
                <a:gridCol w="9377081">
                  <a:extLst>
                    <a:ext uri="{9D8B030D-6E8A-4147-A177-3AD203B41FA5}">
                      <a16:colId xmlns:a16="http://schemas.microsoft.com/office/drawing/2014/main" val="3294067712"/>
                    </a:ext>
                  </a:extLst>
                </a:gridCol>
              </a:tblGrid>
              <a:tr h="770965">
                <a:tc>
                  <a:txBody>
                    <a:bodyPr/>
                    <a:lstStyle/>
                    <a:p>
                      <a:endParaRPr lang="en-IN" sz="18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a:t>
                      </a:r>
                      <a:r>
                        <a:rPr lang="en-US" sz="2800" b="1" i="0" u="none" strike="noStrike" cap="none" dirty="0">
                          <a:solidFill>
                            <a:schemeClr val="tx1"/>
                          </a:solidFill>
                          <a:latin typeface="Times New Roman"/>
                          <a:ea typeface="Times New Roman"/>
                          <a:cs typeface="Times New Roman"/>
                          <a:sym typeface="Times New Roman"/>
                        </a:rPr>
                        <a:t>3</a:t>
                      </a:r>
                      <a:endParaRPr lang="en-IN" sz="2800" dirty="0">
                        <a:latin typeface="Times New Roman" pitchFamily="18" charset="0"/>
                        <a:cs typeface="Times New Roman" pitchFamily="18" charset="0"/>
                      </a:endParaRPr>
                    </a:p>
                  </a:txBody>
                  <a:tcPr/>
                </a:tc>
                <a:extLst>
                  <a:ext uri="{0D108BD9-81ED-4DB2-BD59-A6C34878D82A}">
                    <a16:rowId xmlns:a16="http://schemas.microsoft.com/office/drawing/2014/main" val="2595008046"/>
                  </a:ext>
                </a:extLst>
              </a:tr>
              <a:tr h="531759">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Author:</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latin typeface="Times New Roman" panose="02020603050405020304" pitchFamily="18" charset="0"/>
                          <a:cs typeface="Times New Roman" panose="02020603050405020304" pitchFamily="18" charset="0"/>
                        </a:rPr>
                        <a:t>A. </a:t>
                      </a:r>
                      <a:r>
                        <a:rPr lang="en-IN" sz="2000" dirty="0" err="1">
                          <a:latin typeface="Times New Roman" panose="02020603050405020304" pitchFamily="18" charset="0"/>
                          <a:cs typeface="Times New Roman" panose="02020603050405020304" pitchFamily="18" charset="0"/>
                        </a:rPr>
                        <a:t>Suryavanshi</a:t>
                      </a:r>
                      <a:r>
                        <a:rPr lang="en-IN" sz="2000" dirty="0">
                          <a:latin typeface="Times New Roman" panose="02020603050405020304" pitchFamily="18" charset="0"/>
                          <a:cs typeface="Times New Roman" panose="02020603050405020304" pitchFamily="18" charset="0"/>
                        </a:rPr>
                        <a:t>, S. Mehta, et al.  (2024)</a:t>
                      </a:r>
                    </a:p>
                  </a:txBody>
                  <a:tcPr/>
                </a:tc>
                <a:extLst>
                  <a:ext uri="{0D108BD9-81ED-4DB2-BD59-A6C34878D82A}">
                    <a16:rowId xmlns:a16="http://schemas.microsoft.com/office/drawing/2014/main" val="1333638710"/>
                  </a:ext>
                </a:extLst>
              </a:tr>
              <a:tr h="704868">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Title</a:t>
                      </a:r>
                      <a:r>
                        <a:rPr lang="x-none" sz="2000" b="1" kern="100">
                          <a:latin typeface="Times New Roman" panose="02020603050405020304" pitchFamily="18" charset="0"/>
                          <a:ea typeface="Aptos" panose="020B0004020202020204" pitchFamily="34" charset="0"/>
                          <a:cs typeface="Times New Roman" panose="02020603050405020304" pitchFamily="18" charset="0"/>
                        </a:rPr>
                        <a:t> :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Cricket Umpire Intelligence: A CNN-SVM Framework for Action Detection</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986266673"/>
                  </a:ext>
                </a:extLst>
              </a:tr>
              <a:tr h="786295">
                <a:tc>
                  <a:txBody>
                    <a:bodyPr/>
                    <a:lstStyle/>
                    <a:p>
                      <a:r>
                        <a:rPr lang="en-US" sz="2000" b="1" dirty="0">
                          <a:latin typeface="Times New Roman" panose="02020603050405020304" pitchFamily="18" charset="0"/>
                          <a:cs typeface="Times New Roman" panose="02020603050405020304" pitchFamily="18" charset="0"/>
                        </a:rPr>
                        <a:t>Journal/Conf.: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2000" dirty="0">
                          <a:latin typeface="Times New Roman" panose="02020603050405020304" pitchFamily="18" charset="0"/>
                          <a:cs typeface="Times New Roman" panose="02020603050405020304" pitchFamily="18" charset="0"/>
                        </a:rPr>
                        <a:t>IEEE </a:t>
                      </a:r>
                      <a:r>
                        <a:rPr lang="en-US" sz="2000" dirty="0">
                          <a:latin typeface="Times New Roman" panose="02020603050405020304" pitchFamily="18" charset="0"/>
                          <a:cs typeface="Times New Roman" panose="02020603050405020304" pitchFamily="18" charset="0"/>
                        </a:rPr>
                        <a:t> 2nd World Conference on Communication &amp; Computing (WCONF) Raipur, India. Jul 12-14, 2024</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52773793"/>
                  </a:ext>
                </a:extLst>
              </a:tr>
              <a:tr h="1261472">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Inference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000" dirty="0">
                        <a:latin typeface="Times New Roman" pitchFamily="18" charset="0"/>
                        <a:cs typeface="Times New Roman" pitchFamily="18" charset="0"/>
                      </a:endParaRPr>
                    </a:p>
                  </a:txBody>
                  <a:tcPr/>
                </a:tc>
                <a:tc>
                  <a:txBody>
                    <a:bodyPr/>
                    <a:lstStyle/>
                    <a:p>
                      <a:pPr marL="0" marR="0" lvl="0" indent="0" algn="just" defTabSz="914400" rtl="0" eaLnBrk="1" fontAlgn="auto" latinLnBrk="0" hangingPunct="1">
                        <a:lnSpc>
                          <a:spcPct val="107000"/>
                        </a:lnSpc>
                        <a:spcBef>
                          <a:spcPts val="0"/>
                        </a:spcBef>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The paper effectively integrates CNN and SVM to achieve high accuracy in detecting cricket umpire signals. Introduces a dataset of 504 videos and 2,000 images  This hybrid approach provides an accuracy of 85.89% and F1-Score of 0.90.</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2928564299"/>
                  </a:ext>
                </a:extLst>
              </a:tr>
              <a:tr h="1085653">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Challenges: </a:t>
                      </a:r>
                      <a:endParaRPr lang="en-IN" sz="20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panose="02020603050405020304" pitchFamily="18" charset="0"/>
                          <a:cs typeface="Times New Roman" panose="02020603050405020304" pitchFamily="18" charset="0"/>
                        </a:rPr>
                        <a:t>Creating a diverse dataset, handling class imbalance, and preventing overfitting. Combining CNN and SVM required careful tuning for real-time performance.</a:t>
                      </a:r>
                      <a:endParaRPr lang="en-IN" sz="2000" dirty="0">
                        <a:latin typeface="Times New Roman" pitchFamily="18" charset="0"/>
                        <a:cs typeface="Times New Roman" pitchFamily="18" charset="0"/>
                      </a:endParaRPr>
                    </a:p>
                  </a:txBody>
                  <a:tcPr/>
                </a:tc>
                <a:extLst>
                  <a:ext uri="{0D108BD9-81ED-4DB2-BD59-A6C34878D82A}">
                    <a16:rowId xmlns:a16="http://schemas.microsoft.com/office/drawing/2014/main" val="3705087287"/>
                  </a:ext>
                </a:extLst>
              </a:tr>
            </a:tbl>
          </a:graphicData>
        </a:graphic>
      </p:graphicFrame>
      <p:sp>
        <p:nvSpPr>
          <p:cNvPr id="3" name="Date Placeholder 2">
            <a:extLst>
              <a:ext uri="{FF2B5EF4-FFF2-40B4-BE49-F238E27FC236}">
                <a16:creationId xmlns:a16="http://schemas.microsoft.com/office/drawing/2014/main" id="{A9D81760-6B5C-9C45-BBE9-784C6615CB84}"/>
              </a:ext>
            </a:extLst>
          </p:cNvPr>
          <p:cNvSpPr>
            <a:spLocks noGrp="1"/>
          </p:cNvSpPr>
          <p:nvPr>
            <p:ph type="dt" sz="half" idx="10"/>
          </p:nvPr>
        </p:nvSpPr>
        <p:spPr/>
        <p:txBody>
          <a:bodyPr/>
          <a:lstStyle/>
          <a:p>
            <a:fld id="{AFC12650-3104-4641-9931-C5DF5BD26261}" type="datetime1">
              <a:rPr lang="en-IN" smtClean="0"/>
              <a:t>17-02-2025</a:t>
            </a:fld>
            <a:endParaRPr lang="en-IN"/>
          </a:p>
        </p:txBody>
      </p:sp>
      <p:sp>
        <p:nvSpPr>
          <p:cNvPr id="5" name="Slide Number Placeholder 4">
            <a:extLst>
              <a:ext uri="{FF2B5EF4-FFF2-40B4-BE49-F238E27FC236}">
                <a16:creationId xmlns:a16="http://schemas.microsoft.com/office/drawing/2014/main" id="{9F4CD1C2-B40B-0A3B-7BE0-1B3DD1693003}"/>
              </a:ext>
            </a:extLst>
          </p:cNvPr>
          <p:cNvSpPr>
            <a:spLocks noGrp="1"/>
          </p:cNvSpPr>
          <p:nvPr>
            <p:ph type="sldNum" sz="quarter" idx="12"/>
          </p:nvPr>
        </p:nvSpPr>
        <p:spPr/>
        <p:txBody>
          <a:bodyPr/>
          <a:lstStyle/>
          <a:p>
            <a:fld id="{DFEA449A-0298-47C6-80B1-8703D7984B9E}" type="slidenum">
              <a:rPr lang="en-IN" smtClean="0"/>
              <a:t>7</a:t>
            </a:fld>
            <a:endParaRPr lang="en-IN"/>
          </a:p>
        </p:txBody>
      </p:sp>
    </p:spTree>
    <p:extLst>
      <p:ext uri="{BB962C8B-B14F-4D97-AF65-F5344CB8AC3E}">
        <p14:creationId xmlns:p14="http://schemas.microsoft.com/office/powerpoint/2010/main" val="439763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EDA4B-D6B8-325A-E20A-89B7288F0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90EA1C-97F3-E728-9F10-4F99EB6046AD}"/>
              </a:ext>
            </a:extLst>
          </p:cNvPr>
          <p:cNvSpPr>
            <a:spLocks noGrp="1"/>
          </p:cNvSpPr>
          <p:nvPr>
            <p:ph type="title"/>
          </p:nvPr>
        </p:nvSpPr>
        <p:spPr>
          <a:xfrm>
            <a:off x="838200" y="374090"/>
            <a:ext cx="10515600" cy="1325563"/>
          </a:xfrm>
        </p:spPr>
        <p:txBody>
          <a:bodyPr/>
          <a:lstStyle/>
          <a:p>
            <a:r>
              <a:rPr lang="en-IN" dirty="0"/>
              <a:t> </a:t>
            </a:r>
          </a:p>
        </p:txBody>
      </p:sp>
      <p:graphicFrame>
        <p:nvGraphicFramePr>
          <p:cNvPr id="4" name="Content Placeholder 3">
            <a:extLst>
              <a:ext uri="{FF2B5EF4-FFF2-40B4-BE49-F238E27FC236}">
                <a16:creationId xmlns:a16="http://schemas.microsoft.com/office/drawing/2014/main" id="{2DFD00A4-39BF-D396-BF89-66BEFBC9359A}"/>
              </a:ext>
            </a:extLst>
          </p:cNvPr>
          <p:cNvGraphicFramePr>
            <a:graphicFrameLocks noGrp="1"/>
          </p:cNvGraphicFramePr>
          <p:nvPr>
            <p:ph idx="1"/>
            <p:extLst>
              <p:ext uri="{D42A27DB-BD31-4B8C-83A1-F6EECF244321}">
                <p14:modId xmlns:p14="http://schemas.microsoft.com/office/powerpoint/2010/main" val="432848736"/>
              </p:ext>
            </p:extLst>
          </p:nvPr>
        </p:nvGraphicFramePr>
        <p:xfrm>
          <a:off x="327212" y="1217701"/>
          <a:ext cx="11537576" cy="5081531"/>
        </p:xfrm>
        <a:graphic>
          <a:graphicData uri="http://schemas.openxmlformats.org/drawingml/2006/table">
            <a:tbl>
              <a:tblPr firstRow="1" bandRow="1">
                <a:tableStyleId>{5C22544A-7EE6-4342-B048-85BDC9FD1C3A}</a:tableStyleId>
              </a:tblPr>
              <a:tblGrid>
                <a:gridCol w="2106291">
                  <a:extLst>
                    <a:ext uri="{9D8B030D-6E8A-4147-A177-3AD203B41FA5}">
                      <a16:colId xmlns:a16="http://schemas.microsoft.com/office/drawing/2014/main" val="2670022849"/>
                    </a:ext>
                  </a:extLst>
                </a:gridCol>
                <a:gridCol w="9431285">
                  <a:extLst>
                    <a:ext uri="{9D8B030D-6E8A-4147-A177-3AD203B41FA5}">
                      <a16:colId xmlns:a16="http://schemas.microsoft.com/office/drawing/2014/main" val="3067925357"/>
                    </a:ext>
                  </a:extLst>
                </a:gridCol>
              </a:tblGrid>
              <a:tr h="653224">
                <a:tc>
                  <a:txBody>
                    <a:bodyPr/>
                    <a:lstStyle/>
                    <a:p>
                      <a:endParaRPr lang="en-IN" sz="20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a:t>
                      </a:r>
                      <a:r>
                        <a:rPr lang="en-US" sz="2800" b="1" i="0" u="none" strike="noStrike" cap="none" dirty="0">
                          <a:solidFill>
                            <a:schemeClr val="tx1"/>
                          </a:solidFill>
                          <a:latin typeface="Times New Roman"/>
                          <a:ea typeface="Times New Roman"/>
                          <a:cs typeface="Times New Roman"/>
                          <a:sym typeface="Times New Roman"/>
                        </a:rPr>
                        <a:t>4</a:t>
                      </a:r>
                      <a:endParaRPr lang="en-IN" sz="2800" dirty="0">
                        <a:latin typeface="Times New Roman" pitchFamily="18" charset="0"/>
                        <a:cs typeface="Times New Roman" pitchFamily="18" charset="0"/>
                      </a:endParaRPr>
                    </a:p>
                  </a:txBody>
                  <a:tcPr/>
                </a:tc>
                <a:extLst>
                  <a:ext uri="{0D108BD9-81ED-4DB2-BD59-A6C34878D82A}">
                    <a16:rowId xmlns:a16="http://schemas.microsoft.com/office/drawing/2014/main" val="1326202479"/>
                  </a:ext>
                </a:extLst>
              </a:tr>
              <a:tr h="383442">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Author:</a:t>
                      </a:r>
                      <a:endParaRPr lang="en-IN" sz="2000" dirty="0">
                        <a:latin typeface="Times New Roman" pitchFamily="18" charset="0"/>
                        <a:cs typeface="Times New Roman" pitchFamily="18" charset="0"/>
                      </a:endParaRPr>
                    </a:p>
                  </a:txBody>
                  <a:tcPr/>
                </a:tc>
                <a:tc>
                  <a:txBody>
                    <a:bodyPr/>
                    <a:lstStyle/>
                    <a:p>
                      <a:pPr marL="0" marR="0" algn="just">
                        <a:lnSpc>
                          <a:spcPct val="107000"/>
                        </a:lnSpc>
                        <a:spcBef>
                          <a:spcPts val="0"/>
                        </a:spcBef>
                        <a:spcAft>
                          <a:spcPts val="800"/>
                        </a:spcAft>
                      </a:pPr>
                      <a:r>
                        <a:rPr lang="da-DK" sz="2000" dirty="0">
                          <a:latin typeface="Times New Roman" panose="02020603050405020304" pitchFamily="18" charset="0"/>
                          <a:cs typeface="Times New Roman" panose="02020603050405020304" pitchFamily="18" charset="0"/>
                        </a:rPr>
                        <a:t>S. Sakib,Md. Afranul, et al. (2022)</a:t>
                      </a:r>
                      <a:endParaRPr lang="en-US" sz="2000"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2627551390"/>
                  </a:ext>
                </a:extLst>
              </a:tr>
              <a:tr h="383442">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Title</a:t>
                      </a:r>
                      <a:r>
                        <a:rPr lang="x-none" sz="2000" b="1" kern="100">
                          <a:latin typeface="Times New Roman" panose="02020603050405020304" pitchFamily="18" charset="0"/>
                          <a:ea typeface="Aptos" panose="020B0004020202020204" pitchFamily="34" charset="0"/>
                          <a:cs typeface="Times New Roman" panose="02020603050405020304" pitchFamily="18" charset="0"/>
                        </a:rPr>
                        <a:t> : </a:t>
                      </a:r>
                      <a:endParaRPr lang="en-IN" sz="2000" dirty="0">
                        <a:latin typeface="Times New Roman" pitchFamily="18" charset="0"/>
                        <a:cs typeface="Times New Roman" pitchFamily="18" charset="0"/>
                      </a:endParaRPr>
                    </a:p>
                  </a:txBody>
                  <a:tcPr/>
                </a:tc>
                <a:tc>
                  <a:txBody>
                    <a:bodyPr/>
                    <a:lstStyle/>
                    <a:p>
                      <a:pPr marL="0" marR="0" algn="just">
                        <a:lnSpc>
                          <a:spcPct val="107000"/>
                        </a:lnSpc>
                        <a:spcBef>
                          <a:spcPts val="0"/>
                        </a:spcBef>
                        <a:spcAft>
                          <a:spcPts val="800"/>
                        </a:spcAft>
                      </a:pPr>
                      <a:r>
                        <a:rPr lang="en-US" sz="2000" dirty="0">
                          <a:latin typeface="Times New Roman" panose="02020603050405020304" pitchFamily="18" charset="0"/>
                          <a:cs typeface="Times New Roman" panose="02020603050405020304" pitchFamily="18" charset="0"/>
                        </a:rPr>
                        <a:t>Event Detection from Cricket Videos </a:t>
                      </a:r>
                    </a:p>
                  </a:txBody>
                  <a:tcPr/>
                </a:tc>
                <a:extLst>
                  <a:ext uri="{0D108BD9-81ED-4DB2-BD59-A6C34878D82A}">
                    <a16:rowId xmlns:a16="http://schemas.microsoft.com/office/drawing/2014/main" val="2176624980"/>
                  </a:ext>
                </a:extLst>
              </a:tr>
              <a:tr h="698370">
                <a:tc>
                  <a:txBody>
                    <a:bodyPr/>
                    <a:lstStyle/>
                    <a:p>
                      <a:r>
                        <a:rPr lang="en-US" sz="2000" b="1" dirty="0">
                          <a:latin typeface="Times New Roman" panose="02020603050405020304" pitchFamily="18" charset="0"/>
                          <a:cs typeface="Times New Roman" panose="02020603050405020304" pitchFamily="18" charset="0"/>
                        </a:rPr>
                        <a:t>Journal/Conf.: </a:t>
                      </a:r>
                      <a:endParaRPr lang="en-IN" sz="2000" dirty="0">
                        <a:latin typeface="Times New Roman" pitchFamily="18" charset="0"/>
                        <a:cs typeface="Times New Roman" pitchFamily="18" charset="0"/>
                      </a:endParaRPr>
                    </a:p>
                  </a:txBody>
                  <a:tcPr/>
                </a:tc>
                <a:tc>
                  <a:txBody>
                    <a:bodyPr/>
                    <a:lstStyle/>
                    <a:p>
                      <a:pPr algn="just">
                        <a:lnSpc>
                          <a:spcPct val="107000"/>
                        </a:lnSpc>
                      </a:pPr>
                      <a:r>
                        <a:rPr lang="en-US" sz="2000" kern="100" dirty="0">
                          <a:latin typeface="Times New Roman" panose="02020603050405020304" pitchFamily="18" charset="0"/>
                          <a:ea typeface="Aptos" panose="020B0004020202020204" pitchFamily="34" charset="0"/>
                          <a:cs typeface="Times New Roman" panose="02020603050405020304" pitchFamily="18" charset="0"/>
                        </a:rPr>
                        <a:t>IEEE Xplore-</a:t>
                      </a:r>
                      <a:r>
                        <a:rPr lang="en-US" sz="2000" dirty="0">
                          <a:latin typeface="Times New Roman" panose="02020603050405020304" pitchFamily="18" charset="0"/>
                          <a:cs typeface="Times New Roman" panose="02020603050405020304" pitchFamily="18" charset="0"/>
                        </a:rPr>
                        <a:t>2022,4th International Conference on Sustainable Technologies for Industry 4.0 (STI),</a:t>
                      </a:r>
                    </a:p>
                  </a:txBody>
                  <a:tcPr/>
                </a:tc>
                <a:extLst>
                  <a:ext uri="{0D108BD9-81ED-4DB2-BD59-A6C34878D82A}">
                    <a16:rowId xmlns:a16="http://schemas.microsoft.com/office/drawing/2014/main" val="2759514864"/>
                  </a:ext>
                </a:extLst>
              </a:tr>
              <a:tr h="1465084">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Inference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000" dirty="0">
                        <a:latin typeface="Times New Roman" pitchFamily="18" charset="0"/>
                        <a:cs typeface="Times New Roman" pitchFamily="18" charset="0"/>
                      </a:endParaRPr>
                    </a:p>
                  </a:txBody>
                  <a:tcPr/>
                </a:tc>
                <a:tc>
                  <a:txBody>
                    <a:bodyPr/>
                    <a:lstStyle/>
                    <a:p>
                      <a:pPr algn="just">
                        <a:lnSpc>
                          <a:spcPct val="107000"/>
                        </a:lnSpc>
                        <a:spcAft>
                          <a:spcPts val="800"/>
                        </a:spcAft>
                      </a:pPr>
                      <a:r>
                        <a:rPr lang="en-US" sz="2000" dirty="0">
                          <a:latin typeface="Times New Roman" panose="02020603050405020304" pitchFamily="18" charset="0"/>
                          <a:cs typeface="Times New Roman" panose="02020603050405020304" pitchFamily="18" charset="0"/>
                        </a:rPr>
                        <a:t>Proposes a method to detect key cricket events—FOUR, SIX, OUT, NO BALL, and WIDE—using a pre-trained I3D CNN. The model achieves 97.76% accuracy in frame detection and 86.14% in signal recognition, with precision, recall, and F1 scores of 95.23%, 86.95%, and 90.90%, outperforming image-based methods.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2759303476"/>
                  </a:ext>
                </a:extLst>
              </a:tr>
              <a:tr h="1449065">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Challenges: </a:t>
                      </a:r>
                      <a:endParaRPr lang="en-IN" sz="2000" dirty="0">
                        <a:latin typeface="Times New Roman" pitchFamily="18" charset="0"/>
                        <a:cs typeface="Times New Roman" pitchFamily="18" charset="0"/>
                      </a:endParaRPr>
                    </a:p>
                  </a:txBody>
                  <a:tcPr/>
                </a:tc>
                <a:tc>
                  <a:txBody>
                    <a:bodyPr/>
                    <a:lstStyle/>
                    <a:p>
                      <a:pPr marL="0" marR="0" algn="just">
                        <a:spcBef>
                          <a:spcPts val="0"/>
                        </a:spcBef>
                        <a:spcAft>
                          <a:spcPts val="800"/>
                        </a:spcAft>
                      </a:pPr>
                      <a:r>
                        <a:rPr lang="en-US" sz="2000" dirty="0">
                          <a:latin typeface="Times New Roman" panose="02020603050405020304" pitchFamily="18" charset="0"/>
                          <a:cs typeface="Times New Roman" panose="02020603050405020304" pitchFamily="18" charset="0"/>
                        </a:rPr>
                        <a:t>Requires additional data collection to extend its capabilities to these events. While the 3D CNN (I3D) approach has shown better performance compared to image-based methods, the model's effectiveness is more complex in video-based scenarios.</a:t>
                      </a:r>
                      <a:endParaRPr lang="en-US" sz="2000" b="1" kern="10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713001462"/>
                  </a:ext>
                </a:extLst>
              </a:tr>
            </a:tbl>
          </a:graphicData>
        </a:graphic>
      </p:graphicFrame>
      <p:sp>
        <p:nvSpPr>
          <p:cNvPr id="5" name="TextBox 4">
            <a:extLst>
              <a:ext uri="{FF2B5EF4-FFF2-40B4-BE49-F238E27FC236}">
                <a16:creationId xmlns:a16="http://schemas.microsoft.com/office/drawing/2014/main" id="{86C7860B-E627-B248-31F0-C10C79F8C66D}"/>
              </a:ext>
            </a:extLst>
          </p:cNvPr>
          <p:cNvSpPr txBox="1"/>
          <p:nvPr/>
        </p:nvSpPr>
        <p:spPr>
          <a:xfrm>
            <a:off x="327212" y="443131"/>
            <a:ext cx="6096000"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Literature Survey:</a:t>
            </a:r>
            <a:endParaRPr lang="en-US" sz="3200" dirty="0"/>
          </a:p>
        </p:txBody>
      </p:sp>
      <p:sp>
        <p:nvSpPr>
          <p:cNvPr id="3" name="Date Placeholder 2">
            <a:extLst>
              <a:ext uri="{FF2B5EF4-FFF2-40B4-BE49-F238E27FC236}">
                <a16:creationId xmlns:a16="http://schemas.microsoft.com/office/drawing/2014/main" id="{0BBDC928-6685-A8BD-6B0E-2DADB70BA45D}"/>
              </a:ext>
            </a:extLst>
          </p:cNvPr>
          <p:cNvSpPr>
            <a:spLocks noGrp="1"/>
          </p:cNvSpPr>
          <p:nvPr>
            <p:ph type="dt" sz="half" idx="10"/>
          </p:nvPr>
        </p:nvSpPr>
        <p:spPr/>
        <p:txBody>
          <a:bodyPr/>
          <a:lstStyle/>
          <a:p>
            <a:fld id="{B2D366C6-F0AB-4E2F-A38F-9140A2F0C85D}" type="datetime1">
              <a:rPr lang="en-IN" smtClean="0"/>
              <a:t>17-02-2025</a:t>
            </a:fld>
            <a:endParaRPr lang="en-IN"/>
          </a:p>
        </p:txBody>
      </p:sp>
      <p:sp>
        <p:nvSpPr>
          <p:cNvPr id="6" name="Slide Number Placeholder 5">
            <a:extLst>
              <a:ext uri="{FF2B5EF4-FFF2-40B4-BE49-F238E27FC236}">
                <a16:creationId xmlns:a16="http://schemas.microsoft.com/office/drawing/2014/main" id="{2EF7D363-5380-8055-EA86-C8ACCFD55F16}"/>
              </a:ext>
            </a:extLst>
          </p:cNvPr>
          <p:cNvSpPr>
            <a:spLocks noGrp="1"/>
          </p:cNvSpPr>
          <p:nvPr>
            <p:ph type="sldNum" sz="quarter" idx="12"/>
          </p:nvPr>
        </p:nvSpPr>
        <p:spPr/>
        <p:txBody>
          <a:bodyPr/>
          <a:lstStyle/>
          <a:p>
            <a:fld id="{DFEA449A-0298-47C6-80B1-8703D7984B9E}" type="slidenum">
              <a:rPr lang="en-IN" smtClean="0"/>
              <a:t>8</a:t>
            </a:fld>
            <a:endParaRPr lang="en-IN"/>
          </a:p>
        </p:txBody>
      </p:sp>
    </p:spTree>
    <p:extLst>
      <p:ext uri="{BB962C8B-B14F-4D97-AF65-F5344CB8AC3E}">
        <p14:creationId xmlns:p14="http://schemas.microsoft.com/office/powerpoint/2010/main" val="36965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3F8A6-5D18-86D0-FC2C-FCB74F116F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79F49-A52F-5A29-4957-EBFBDD8702D1}"/>
              </a:ext>
            </a:extLst>
          </p:cNvPr>
          <p:cNvSpPr>
            <a:spLocks noGrp="1"/>
          </p:cNvSpPr>
          <p:nvPr>
            <p:ph type="title"/>
          </p:nvPr>
        </p:nvSpPr>
        <p:spPr>
          <a:xfrm>
            <a:off x="515471" y="896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Literature Survey:</a:t>
            </a:r>
            <a:endParaRPr lang="en-IN" sz="3200" dirty="0"/>
          </a:p>
        </p:txBody>
      </p:sp>
      <p:graphicFrame>
        <p:nvGraphicFramePr>
          <p:cNvPr id="4" name="Content Placeholder 3">
            <a:extLst>
              <a:ext uri="{FF2B5EF4-FFF2-40B4-BE49-F238E27FC236}">
                <a16:creationId xmlns:a16="http://schemas.microsoft.com/office/drawing/2014/main" id="{6E0EC851-B7AD-5AAC-A574-1802D09CF17E}"/>
              </a:ext>
            </a:extLst>
          </p:cNvPr>
          <p:cNvGraphicFramePr>
            <a:graphicFrameLocks noGrp="1"/>
          </p:cNvGraphicFramePr>
          <p:nvPr>
            <p:ph idx="1"/>
            <p:extLst>
              <p:ext uri="{D42A27DB-BD31-4B8C-83A1-F6EECF244321}">
                <p14:modId xmlns:p14="http://schemas.microsoft.com/office/powerpoint/2010/main" val="3556502859"/>
              </p:ext>
            </p:extLst>
          </p:nvPr>
        </p:nvGraphicFramePr>
        <p:xfrm>
          <a:off x="515471" y="1165411"/>
          <a:ext cx="11452752" cy="5151285"/>
        </p:xfrm>
        <a:graphic>
          <a:graphicData uri="http://schemas.openxmlformats.org/drawingml/2006/table">
            <a:tbl>
              <a:tblPr firstRow="1" bandRow="1">
                <a:tableStyleId>{5C22544A-7EE6-4342-B048-85BDC9FD1C3A}</a:tableStyleId>
              </a:tblPr>
              <a:tblGrid>
                <a:gridCol w="2036773">
                  <a:extLst>
                    <a:ext uri="{9D8B030D-6E8A-4147-A177-3AD203B41FA5}">
                      <a16:colId xmlns:a16="http://schemas.microsoft.com/office/drawing/2014/main" val="1106696586"/>
                    </a:ext>
                  </a:extLst>
                </a:gridCol>
                <a:gridCol w="9415979">
                  <a:extLst>
                    <a:ext uri="{9D8B030D-6E8A-4147-A177-3AD203B41FA5}">
                      <a16:colId xmlns:a16="http://schemas.microsoft.com/office/drawing/2014/main" val="4120344439"/>
                    </a:ext>
                  </a:extLst>
                </a:gridCol>
              </a:tblGrid>
              <a:tr h="635260">
                <a:tc>
                  <a:txBody>
                    <a:bodyPr/>
                    <a:lstStyle/>
                    <a:p>
                      <a:endParaRPr lang="en-IN" sz="2000" dirty="0">
                        <a:latin typeface="Times New Roman" pitchFamily="18" charset="0"/>
                        <a:cs typeface="Times New Roman"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i="0" u="none" strike="noStrike" cap="none" dirty="0">
                          <a:solidFill>
                            <a:schemeClr val="dk1"/>
                          </a:solidFill>
                          <a:latin typeface="Times New Roman"/>
                          <a:ea typeface="Times New Roman"/>
                          <a:cs typeface="Times New Roman"/>
                          <a:sym typeface="Times New Roman"/>
                        </a:rPr>
                        <a:t>Literature Survey –</a:t>
                      </a:r>
                      <a:r>
                        <a:rPr lang="en-US" sz="2800" b="1" i="0" u="none" strike="noStrike" cap="none" dirty="0">
                          <a:solidFill>
                            <a:schemeClr val="accent1">
                              <a:lumMod val="75000"/>
                            </a:schemeClr>
                          </a:solidFill>
                          <a:latin typeface="Times New Roman"/>
                          <a:ea typeface="Times New Roman"/>
                          <a:cs typeface="Times New Roman"/>
                          <a:sym typeface="Times New Roman"/>
                        </a:rPr>
                        <a:t> </a:t>
                      </a:r>
                      <a:r>
                        <a:rPr lang="en-US" sz="2800" b="1" i="0" u="none" strike="noStrike" cap="none" dirty="0">
                          <a:solidFill>
                            <a:schemeClr val="tx1"/>
                          </a:solidFill>
                          <a:latin typeface="Times New Roman"/>
                          <a:ea typeface="Times New Roman"/>
                          <a:cs typeface="Times New Roman"/>
                          <a:sym typeface="Times New Roman"/>
                        </a:rPr>
                        <a:t>5</a:t>
                      </a:r>
                      <a:endParaRPr lang="en-IN" sz="2800" b="1"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2432304735"/>
                  </a:ext>
                </a:extLst>
              </a:tr>
              <a:tr h="532236">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Author:</a:t>
                      </a:r>
                      <a:endParaRPr lang="en-IN" sz="2000" dirty="0">
                        <a:latin typeface="Times New Roman" pitchFamily="18" charset="0"/>
                        <a:cs typeface="Times New Roman" pitchFamily="18" charset="0"/>
                      </a:endParaRPr>
                    </a:p>
                  </a:txBody>
                  <a:tcPr/>
                </a:tc>
                <a:tc>
                  <a:txBody>
                    <a:bodyPr/>
                    <a:lstStyle/>
                    <a:p>
                      <a:pPr marL="0" marR="0" lvl="0" indent="0" algn="just" defTabSz="914400" rtl="0" eaLnBrk="1" fontAlgn="auto" latinLnBrk="0" hangingPunct="1">
                        <a:lnSpc>
                          <a:spcPct val="100000"/>
                        </a:lnSpc>
                        <a:spcBef>
                          <a:spcPts val="0"/>
                        </a:spcBef>
                        <a:spcAft>
                          <a:spcPts val="800"/>
                        </a:spcAft>
                        <a:buClrTx/>
                        <a:buSzTx/>
                        <a:buFontTx/>
                        <a:buNone/>
                        <a:tabLst/>
                        <a:defRPr/>
                      </a:pPr>
                      <a:r>
                        <a:rPr lang="nl-NL" sz="2000" dirty="0">
                          <a:latin typeface="Times New Roman" panose="02020603050405020304" pitchFamily="18" charset="0"/>
                          <a:cs typeface="Times New Roman" panose="02020603050405020304" pitchFamily="18" charset="0"/>
                        </a:rPr>
                        <a:t>Andre Jallen S. Ong, Melvin Cabatuan , et al., (2022)</a:t>
                      </a:r>
                    </a:p>
                  </a:txBody>
                  <a:tcPr/>
                </a:tc>
                <a:extLst>
                  <a:ext uri="{0D108BD9-81ED-4DB2-BD59-A6C34878D82A}">
                    <a16:rowId xmlns:a16="http://schemas.microsoft.com/office/drawing/2014/main" val="873389202"/>
                  </a:ext>
                </a:extLst>
              </a:tr>
              <a:tr h="396344">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Title</a:t>
                      </a:r>
                      <a:r>
                        <a:rPr lang="x-none" sz="2000" b="1" kern="100">
                          <a:latin typeface="Times New Roman" panose="02020603050405020304" pitchFamily="18" charset="0"/>
                          <a:ea typeface="Aptos" panose="020B0004020202020204" pitchFamily="34" charset="0"/>
                          <a:cs typeface="Times New Roman" panose="02020603050405020304" pitchFamily="18" charset="0"/>
                        </a:rPr>
                        <a:t> : </a:t>
                      </a:r>
                      <a:endParaRPr lang="en-IN" sz="2000" dirty="0">
                        <a:latin typeface="Times New Roman" pitchFamily="18" charset="0"/>
                        <a:cs typeface="Times New Roman" pitchFamily="18" charset="0"/>
                      </a:endParaRPr>
                    </a:p>
                  </a:txBody>
                  <a:tcPr/>
                </a:tc>
                <a:tc>
                  <a:txBody>
                    <a:bodyPr/>
                    <a:lstStyle/>
                    <a:p>
                      <a:pPr marL="0" marR="0" algn="just">
                        <a:spcBef>
                          <a:spcPts val="0"/>
                        </a:spcBef>
                        <a:spcAft>
                          <a:spcPts val="800"/>
                        </a:spcAft>
                      </a:pPr>
                      <a:r>
                        <a:rPr lang="nl-NL" sz="2000" b="0" dirty="0">
                          <a:latin typeface="Times New Roman" panose="02020603050405020304" pitchFamily="18" charset="0"/>
                          <a:cs typeface="Times New Roman" panose="02020603050405020304" pitchFamily="18" charset="0"/>
                        </a:rPr>
                        <a:t>LSTM-Based Traffic Gesture Recognition Using MediaPipe Pose</a:t>
                      </a:r>
                      <a:endParaRPr lang="en-US" sz="2000" b="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145814999"/>
                  </a:ext>
                </a:extLst>
              </a:tr>
              <a:tr h="633774">
                <a:tc>
                  <a:txBody>
                    <a:bodyPr/>
                    <a:lstStyle/>
                    <a:p>
                      <a:r>
                        <a:rPr lang="en-US" sz="2000" b="1" dirty="0">
                          <a:latin typeface="Times New Roman" panose="02020603050405020304" pitchFamily="18" charset="0"/>
                          <a:cs typeface="Times New Roman" panose="02020603050405020304" pitchFamily="18" charset="0"/>
                        </a:rPr>
                        <a:t>Journal/Conf.: </a:t>
                      </a:r>
                      <a:endParaRPr lang="en-IN" sz="2000" dirty="0">
                        <a:latin typeface="Times New Roman" pitchFamily="18" charset="0"/>
                        <a:cs typeface="Times New Roman" pitchFamily="18" charset="0"/>
                      </a:endParaRPr>
                    </a:p>
                  </a:txBody>
                  <a:tcPr/>
                </a:tc>
                <a:tc>
                  <a:txBody>
                    <a:bodyPr/>
                    <a:lstStyle/>
                    <a:p>
                      <a:pPr algn="just">
                        <a:spcAft>
                          <a:spcPts val="800"/>
                        </a:spcAft>
                      </a:pPr>
                      <a:r>
                        <a:rPr lang="nl-NL" sz="2000" dirty="0">
                          <a:latin typeface="Times New Roman" panose="02020603050405020304" pitchFamily="18" charset="0"/>
                          <a:cs typeface="Times New Roman" panose="02020603050405020304" pitchFamily="18" charset="0"/>
                        </a:rPr>
                        <a:t>IEEE region 10, Conference (TENCON),2022</a:t>
                      </a:r>
                      <a:endParaRPr lang="en-US" sz="2000" dirty="0">
                        <a:effectLst/>
                        <a:latin typeface="Times New Roman" panose="02020603050405020304" pitchFamily="18" charset="0"/>
                        <a:ea typeface="Aptos" panose="020B0004020202020204" pitchFamily="34" charset="0"/>
                        <a:cs typeface="Times New Roman" panose="02020603050405020304" pitchFamily="18" charset="0"/>
                      </a:endParaRPr>
                    </a:p>
                  </a:txBody>
                  <a:tcPr/>
                </a:tc>
                <a:extLst>
                  <a:ext uri="{0D108BD9-81ED-4DB2-BD59-A6C34878D82A}">
                    <a16:rowId xmlns:a16="http://schemas.microsoft.com/office/drawing/2014/main" val="3550455852"/>
                  </a:ext>
                </a:extLst>
              </a:tr>
              <a:tr h="1639099">
                <a:tc>
                  <a:txBody>
                    <a:bodyPr/>
                    <a:lstStyle/>
                    <a:p>
                      <a:r>
                        <a:rPr lang="en-US" sz="2000" b="1" kern="100" dirty="0">
                          <a:latin typeface="Times New Roman" panose="02020603050405020304" pitchFamily="18" charset="0"/>
                          <a:ea typeface="Aptos" panose="020B0004020202020204" pitchFamily="34" charset="0"/>
                          <a:cs typeface="Times New Roman" panose="02020603050405020304" pitchFamily="18" charset="0"/>
                        </a:rPr>
                        <a:t>Inference</a:t>
                      </a: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 </a:t>
                      </a:r>
                      <a:endParaRPr lang="en-IN" sz="2000" dirty="0">
                        <a:latin typeface="Times New Roman" pitchFamily="18" charset="0"/>
                        <a:cs typeface="Times New Roman" pitchFamily="18" charset="0"/>
                      </a:endParaRPr>
                    </a:p>
                  </a:txBody>
                  <a:tcPr/>
                </a:tc>
                <a:tc>
                  <a:txBody>
                    <a:bodyPr/>
                    <a:lstStyle/>
                    <a:p>
                      <a:pPr marL="0" marR="0" lvl="0" indent="0" algn="just" defTabSz="914400" rtl="0" eaLnBrk="1" fontAlgn="auto" latinLnBrk="0" hangingPunct="1">
                        <a:lnSpc>
                          <a:spcPct val="100000"/>
                        </a:lnSpc>
                        <a:spcBef>
                          <a:spcPts val="0"/>
                        </a:spcBef>
                        <a:spcAft>
                          <a:spcPts val="800"/>
                        </a:spcAft>
                        <a:buClrTx/>
                        <a:buSzTx/>
                        <a:buFontTx/>
                        <a:buNone/>
                        <a:tabLst/>
                        <a:defRPr/>
                      </a:pPr>
                      <a:r>
                        <a:rPr lang="en-US" sz="2000" kern="1200" dirty="0">
                          <a:solidFill>
                            <a:schemeClr val="dk1"/>
                          </a:solidFill>
                          <a:effectLst/>
                          <a:latin typeface="Times New Roman" panose="02020603050405020304" pitchFamily="18" charset="0"/>
                          <a:ea typeface="+mn-ea"/>
                          <a:cs typeface="Times New Roman" panose="02020603050405020304" pitchFamily="18" charset="0"/>
                        </a:rPr>
                        <a:t>Uses a pose extraction algorithm called MediaPipe and an LSTM classification to determine and classify traffic gestures. This classification is able to be made in real-time. The frames were shown along with the MediaPipe pose key points and were used to generate the spatiotemporal arrays used to train the LSTM model.</a:t>
                      </a:r>
                    </a:p>
                    <a:p>
                      <a:pPr algn="just">
                        <a:spcAft>
                          <a:spcPts val="800"/>
                        </a:spcAft>
                      </a:pP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77945079"/>
                  </a:ext>
                </a:extLst>
              </a:tr>
              <a:tr h="1236631">
                <a:tc>
                  <a:txBody>
                    <a:bodyPr/>
                    <a:lstStyle/>
                    <a:p>
                      <a:r>
                        <a:rPr lang="en-US" sz="2000" b="1" kern="100" dirty="0">
                          <a:effectLst/>
                          <a:latin typeface="Times New Roman" panose="02020603050405020304" pitchFamily="18" charset="0"/>
                          <a:ea typeface="Aptos" panose="020B0004020202020204" pitchFamily="34" charset="0"/>
                          <a:cs typeface="Times New Roman" panose="02020603050405020304" pitchFamily="18" charset="0"/>
                        </a:rPr>
                        <a:t>Challenges: </a:t>
                      </a:r>
                      <a:endParaRPr lang="en-IN" sz="2000" dirty="0">
                        <a:latin typeface="Times New Roman" pitchFamily="18" charset="0"/>
                        <a:cs typeface="Times New Roman" pitchFamily="18" charset="0"/>
                      </a:endParaRPr>
                    </a:p>
                  </a:txBody>
                  <a:tcPr/>
                </a:tc>
                <a:tc>
                  <a:txBody>
                    <a:bodyPr/>
                    <a:lstStyle/>
                    <a:p>
                      <a:pPr marL="0" marR="0" lvl="1" indent="0" algn="just" defTabSz="914400" rtl="0" eaLnBrk="1" fontAlgn="auto" latinLnBrk="0" hangingPunct="1">
                        <a:lnSpc>
                          <a:spcPct val="100000"/>
                        </a:lnSpc>
                        <a:spcBef>
                          <a:spcPts val="0"/>
                        </a:spcBef>
                        <a:spcAft>
                          <a:spcPts val="800"/>
                        </a:spcAft>
                        <a:buClr>
                          <a:srgbClr val="000000"/>
                        </a:buClr>
                        <a:buSzTx/>
                        <a:buFont typeface="Arial"/>
                        <a:buNone/>
                        <a:tabLst/>
                        <a:defRPr/>
                      </a:pPr>
                      <a:r>
                        <a:rPr lang="en-GB" sz="2000" dirty="0">
                          <a:latin typeface="Times New Roman" panose="02020603050405020304" pitchFamily="18" charset="0"/>
                          <a:cs typeface="Times New Roman" panose="02020603050405020304" pitchFamily="18" charset="0"/>
                        </a:rPr>
                        <a:t>More datasets need to be added for realistic real world implementations and the robustness need to be improved.</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1542992"/>
                  </a:ext>
                </a:extLst>
              </a:tr>
            </a:tbl>
          </a:graphicData>
        </a:graphic>
      </p:graphicFrame>
      <p:sp>
        <p:nvSpPr>
          <p:cNvPr id="3" name="Date Placeholder 2">
            <a:extLst>
              <a:ext uri="{FF2B5EF4-FFF2-40B4-BE49-F238E27FC236}">
                <a16:creationId xmlns:a16="http://schemas.microsoft.com/office/drawing/2014/main" id="{F905499E-3289-08BC-B678-6D3CD796A6EB}"/>
              </a:ext>
            </a:extLst>
          </p:cNvPr>
          <p:cNvSpPr>
            <a:spLocks noGrp="1"/>
          </p:cNvSpPr>
          <p:nvPr>
            <p:ph type="dt" sz="half" idx="10"/>
          </p:nvPr>
        </p:nvSpPr>
        <p:spPr/>
        <p:txBody>
          <a:bodyPr/>
          <a:lstStyle/>
          <a:p>
            <a:fld id="{B5C0226B-8FA0-4418-B013-01DB775D5ED3}" type="datetime1">
              <a:rPr lang="en-IN" smtClean="0"/>
              <a:t>17-02-2025</a:t>
            </a:fld>
            <a:endParaRPr lang="en-IN"/>
          </a:p>
        </p:txBody>
      </p:sp>
      <p:sp>
        <p:nvSpPr>
          <p:cNvPr id="5" name="Slide Number Placeholder 4">
            <a:extLst>
              <a:ext uri="{FF2B5EF4-FFF2-40B4-BE49-F238E27FC236}">
                <a16:creationId xmlns:a16="http://schemas.microsoft.com/office/drawing/2014/main" id="{F7BDB526-39C9-C0D5-A3CA-99D60DD1F7D8}"/>
              </a:ext>
            </a:extLst>
          </p:cNvPr>
          <p:cNvSpPr>
            <a:spLocks noGrp="1"/>
          </p:cNvSpPr>
          <p:nvPr>
            <p:ph type="sldNum" sz="quarter" idx="12"/>
          </p:nvPr>
        </p:nvSpPr>
        <p:spPr/>
        <p:txBody>
          <a:bodyPr/>
          <a:lstStyle/>
          <a:p>
            <a:fld id="{DFEA449A-0298-47C6-80B1-8703D7984B9E}" type="slidenum">
              <a:rPr lang="en-IN" smtClean="0"/>
              <a:t>9</a:t>
            </a:fld>
            <a:endParaRPr lang="en-IN"/>
          </a:p>
        </p:txBody>
      </p:sp>
    </p:spTree>
    <p:extLst>
      <p:ext uri="{BB962C8B-B14F-4D97-AF65-F5344CB8AC3E}">
        <p14:creationId xmlns:p14="http://schemas.microsoft.com/office/powerpoint/2010/main" val="1329992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2356</Words>
  <Application>Microsoft Office PowerPoint</Application>
  <PresentationFormat>Widescreen</PresentationFormat>
  <Paragraphs>408</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Cambria Math</vt:lpstr>
      <vt:lpstr>Times New Roman</vt:lpstr>
      <vt:lpstr>Wingdings</vt:lpstr>
      <vt:lpstr>Office Theme</vt:lpstr>
      <vt:lpstr>Implementation of a Real-Time Score management System through Umpire signal Recognition </vt:lpstr>
      <vt:lpstr>Introduction</vt:lpstr>
      <vt:lpstr>Problem Statement </vt:lpstr>
      <vt:lpstr>Objectives </vt:lpstr>
      <vt:lpstr>Literature Survey:</vt:lpstr>
      <vt:lpstr> </vt:lpstr>
      <vt:lpstr>Literature Survey:</vt:lpstr>
      <vt:lpstr> </vt:lpstr>
      <vt:lpstr>Literature Survey:</vt:lpstr>
      <vt:lpstr>Flow Diagram: </vt:lpstr>
      <vt:lpstr>YOLOv8:</vt:lpstr>
      <vt:lpstr>Sample Images:</vt:lpstr>
      <vt:lpstr>Confusion Matrix:</vt:lpstr>
      <vt:lpstr>Performance results:</vt:lpstr>
      <vt:lpstr>Output:</vt:lpstr>
      <vt:lpstr>MediaPipe :</vt:lpstr>
      <vt:lpstr>Coordinates of points:</vt:lpstr>
      <vt:lpstr>Determining the angles of inclinations (Methodology I): </vt:lpstr>
      <vt:lpstr>Mediapipe (Umpire signals) : </vt:lpstr>
      <vt:lpstr>MediaPipe (Angles’ range in Degree) : </vt:lpstr>
      <vt:lpstr>MediaPipe Output (Video Input): </vt:lpstr>
      <vt:lpstr>PowerPoint Presentation</vt:lpstr>
      <vt:lpstr>MediaPipe + LSTM (Methodology-2) :</vt:lpstr>
      <vt:lpstr>Architecture Used for Training:</vt:lpstr>
      <vt:lpstr>Dataset Details:</vt:lpstr>
      <vt:lpstr>PowerPoint Presentation</vt:lpstr>
      <vt:lpstr>Confusion Matrix:</vt:lpstr>
      <vt:lpstr>Accuracy &amp; Loss Graph:</vt:lpstr>
      <vt:lpstr>Performance Metrics:</vt:lpstr>
      <vt:lpstr>Real-Time Output(Methodology 2):</vt:lpstr>
      <vt:lpstr>Real-Time Output(Methodology 2):</vt:lpstr>
      <vt:lpstr>Real-Time Output(Methodology 2):</vt:lpstr>
      <vt:lpstr>Real-Time Output(Methodology 2):</vt:lpstr>
      <vt:lpstr>YOLO + MediaPipe + LSTM:</vt:lpstr>
      <vt:lpstr>Running Between Wickets:</vt:lpstr>
      <vt:lpstr>PowerPoint Presentation</vt:lpstr>
      <vt:lpstr>Outcomes : </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Pragadheesh Adhityan</dc:creator>
  <cp:lastModifiedBy>Pragadheesh Adhityan</cp:lastModifiedBy>
  <cp:revision>34</cp:revision>
  <dcterms:created xsi:type="dcterms:W3CDTF">2025-02-12T04:14:49Z</dcterms:created>
  <dcterms:modified xsi:type="dcterms:W3CDTF">2025-02-17T03:55:01Z</dcterms:modified>
</cp:coreProperties>
</file>